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4"/>
  </p:notesMasterIdLst>
  <p:sldIdLst>
    <p:sldId id="261" r:id="rId2"/>
    <p:sldId id="257" r:id="rId3"/>
  </p:sldIdLst>
  <p:sldSz cx="6858000" cy="9144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 autoAdjust="0"/>
  </p:normalViewPr>
  <p:slideViewPr>
    <p:cSldViewPr>
      <p:cViewPr varScale="1">
        <p:scale>
          <a:sx n="87" d="100"/>
          <a:sy n="87" d="100"/>
        </p:scale>
        <p:origin x="3288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27ED1E-CC94-4514-82C7-F29FE9E1FA71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5E4EA3-A38D-4548-A595-503EFFF93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E4EA3-A38D-4548-A595-503EFFF9314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0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C6129-1DE8-459C-B0D1-56B49262C5BA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04DF3-3A9E-4DBF-B811-C2861F7DA2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1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87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34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005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109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8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9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3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38BB4-7B24-45BD-AAFF-76613E3DF8BF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CADA7-9954-443A-9A8E-2BFD79B41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48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6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9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8F7A8-E1F9-4854-8FEE-C8F655E69E3E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1A51F-1155-4C6C-A275-24C8F109E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6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BE3BA-6F0E-49F7-A00A-A12ADA707D88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5951-2A2B-4911-9C6A-D9B389C90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28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21B62-2956-422D-8F8C-F8E363144D5F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900E2-994B-4474-BBD6-123D694BA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4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eshminskaja-nov.buh@tatmedi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sn-gazeta@t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n-gazeta@tmail.com" TargetMode="External"/><Relationship Id="rId5" Type="http://schemas.openxmlformats.org/officeDocument/2006/relationships/hyperlink" Target="mailto:sheshminskaja-nov.buh@tatmedia.com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184" y="803294"/>
            <a:ext cx="6741368" cy="1296144"/>
          </a:xfrm>
          <a:noFill/>
          <a:effectLst>
            <a:glow rad="1270000">
              <a:schemeClr val="accent3">
                <a:satMod val="175000"/>
                <a:alpha val="0"/>
              </a:schemeClr>
            </a:glow>
            <a:softEdge rad="63500"/>
          </a:effectLst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ПРАЙС-ЛИСТ     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на размещение рекламы</a:t>
            </a:r>
            <a:r>
              <a:rPr lang="ru-RU" sz="1600" b="1" dirty="0" smtClean="0">
                <a:solidFill>
                  <a:srgbClr val="008000"/>
                </a:solidFill>
              </a:rPr>
              <a:t>,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информационных материалов, социальной рекламы </a:t>
            </a: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в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электронной  газете «</a:t>
            </a:r>
            <a:r>
              <a:rPr lang="ru-RU" sz="1600" b="1" dirty="0" err="1" smtClean="0">
                <a:solidFill>
                  <a:schemeClr val="tx1"/>
                </a:solidFill>
              </a:rPr>
              <a:t>Шешминская</a:t>
            </a:r>
            <a:r>
              <a:rPr lang="ru-RU" sz="1600" b="1" dirty="0" smtClean="0">
                <a:solidFill>
                  <a:schemeClr val="tx1"/>
                </a:solidFill>
              </a:rPr>
              <a:t> новь» - </a:t>
            </a:r>
            <a:r>
              <a:rPr lang="en-US" sz="1600" b="1" dirty="0" smtClean="0">
                <a:solidFill>
                  <a:schemeClr val="tx1"/>
                </a:solidFill>
              </a:rPr>
              <a:t>novoshishminsk.ru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100" i="1" dirty="0" smtClean="0">
                <a:solidFill>
                  <a:schemeClr val="tx1"/>
                </a:solidFill>
              </a:rPr>
              <a:t>Утвержден: приказом  руководителя филиала АО «ТАТМЕДИА» «Редакция газеты «</a:t>
            </a:r>
            <a:r>
              <a:rPr lang="ru-RU" sz="1100" i="1" dirty="0" err="1" smtClean="0">
                <a:solidFill>
                  <a:schemeClr val="tx1"/>
                </a:solidFill>
              </a:rPr>
              <a:t>Шешминская</a:t>
            </a:r>
            <a:r>
              <a:rPr lang="ru-RU" sz="1100" i="1" dirty="0" smtClean="0">
                <a:solidFill>
                  <a:schemeClr val="tx1"/>
                </a:solidFill>
              </a:rPr>
              <a:t> новь» </a:t>
            </a:r>
            <a:br>
              <a:rPr lang="ru-RU" sz="1100" i="1" dirty="0" smtClean="0">
                <a:solidFill>
                  <a:schemeClr val="tx1"/>
                </a:solidFill>
              </a:rPr>
            </a:br>
            <a:r>
              <a:rPr lang="ru-RU" sz="1100" i="1" dirty="0" smtClean="0">
                <a:solidFill>
                  <a:schemeClr val="tx1"/>
                </a:solidFill>
              </a:rPr>
              <a:t>№17    от  10.06.2021 года.   Действует с </a:t>
            </a:r>
            <a:r>
              <a:rPr lang="ru-RU" sz="1100" i="1" dirty="0" smtClean="0">
                <a:solidFill>
                  <a:schemeClr val="tx1"/>
                </a:solidFill>
              </a:rPr>
              <a:t>1.0</a:t>
            </a:r>
            <a:r>
              <a:rPr lang="en-US" sz="1100" i="1" dirty="0" smtClean="0">
                <a:solidFill>
                  <a:schemeClr val="tx1"/>
                </a:solidFill>
              </a:rPr>
              <a:t>7</a:t>
            </a:r>
            <a:r>
              <a:rPr lang="ru-RU" sz="1100" i="1" dirty="0" smtClean="0">
                <a:solidFill>
                  <a:schemeClr val="tx1"/>
                </a:solidFill>
              </a:rPr>
              <a:t>.2021 </a:t>
            </a:r>
            <a:r>
              <a:rPr lang="ru-RU" sz="1100" i="1" dirty="0" smtClean="0">
                <a:solidFill>
                  <a:schemeClr val="tx1"/>
                </a:solidFill>
              </a:rPr>
              <a:t>по 31.12.2021 г.</a:t>
            </a:r>
            <a:endParaRPr lang="ru-RU" sz="1100" b="1" i="1" dirty="0">
              <a:solidFill>
                <a:schemeClr val="tx1"/>
              </a:solidFill>
            </a:endParaRPr>
          </a:p>
        </p:txBody>
      </p:sp>
      <p:sp>
        <p:nvSpPr>
          <p:cNvPr id="14343" name="Прямоугольник 7"/>
          <p:cNvSpPr>
            <a:spLocks noChangeArrowheads="1"/>
          </p:cNvSpPr>
          <p:nvPr/>
        </p:nvSpPr>
        <p:spPr bwMode="auto">
          <a:xfrm>
            <a:off x="157163" y="2099438"/>
            <a:ext cx="45931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rgbClr val="008000"/>
                </a:solidFill>
                <a:latin typeface="+mn-lt"/>
              </a:rPr>
              <a:t>Сайт газеты «</a:t>
            </a:r>
            <a:r>
              <a:rPr lang="ru-RU" sz="800" b="1" dirty="0" err="1" smtClean="0">
                <a:solidFill>
                  <a:srgbClr val="008000"/>
                </a:solidFill>
                <a:latin typeface="+mn-lt"/>
              </a:rPr>
              <a:t>Шешминская</a:t>
            </a:r>
            <a:r>
              <a:rPr lang="ru-RU" sz="800" b="1" dirty="0" smtClean="0">
                <a:solidFill>
                  <a:srgbClr val="008000"/>
                </a:solidFill>
                <a:latin typeface="+mn-lt"/>
              </a:rPr>
              <a:t> новь» является главным источником новостей </a:t>
            </a:r>
            <a:r>
              <a:rPr lang="ru-RU" sz="800" b="1" dirty="0">
                <a:solidFill>
                  <a:srgbClr val="008000"/>
                </a:solidFill>
                <a:latin typeface="+mn-lt"/>
              </a:rPr>
              <a:t>и </a:t>
            </a:r>
            <a:r>
              <a:rPr lang="ru-RU" sz="800" b="1" dirty="0" smtClean="0">
                <a:solidFill>
                  <a:srgbClr val="008000"/>
                </a:solidFill>
                <a:latin typeface="+mn-lt"/>
              </a:rPr>
              <a:t>событий происходящих в Новошешминском районе. </a:t>
            </a:r>
          </a:p>
          <a:p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Посетителей </a:t>
            </a:r>
            <a:r>
              <a:rPr lang="ru-RU" sz="800" b="1" dirty="0">
                <a:solidFill>
                  <a:srgbClr val="008000"/>
                </a:solidFill>
                <a:latin typeface="Calibri" pitchFamily="34" charset="0"/>
              </a:rPr>
              <a:t>за </a:t>
            </a:r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месяц: </a:t>
            </a:r>
            <a:r>
              <a:rPr lang="ru-RU" sz="800" dirty="0" smtClean="0">
                <a:latin typeface="Calibri" pitchFamily="34" charset="0"/>
              </a:rPr>
              <a:t>24000</a:t>
            </a:r>
            <a:endParaRPr lang="ru-RU" sz="800" dirty="0">
              <a:latin typeface="Calibri" pitchFamily="34" charset="0"/>
            </a:endParaRPr>
          </a:p>
          <a:p>
            <a:r>
              <a:rPr lang="ru-RU" sz="800" b="1" dirty="0">
                <a:solidFill>
                  <a:srgbClr val="008000"/>
                </a:solidFill>
                <a:latin typeface="Calibri" pitchFamily="34" charset="0"/>
              </a:rPr>
              <a:t>П</a:t>
            </a:r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осетителей за день: </a:t>
            </a:r>
            <a:r>
              <a:rPr lang="ru-RU" sz="800" dirty="0">
                <a:latin typeface="Calibri" pitchFamily="34" charset="0"/>
              </a:rPr>
              <a:t>8</a:t>
            </a:r>
            <a:r>
              <a:rPr lang="en-US" sz="800" dirty="0" smtClean="0">
                <a:latin typeface="Calibri" pitchFamily="34" charset="0"/>
              </a:rPr>
              <a:t>00</a:t>
            </a:r>
            <a:endParaRPr lang="ru-RU" sz="800" dirty="0" smtClean="0">
              <a:latin typeface="Calibri" pitchFamily="34" charset="0"/>
            </a:endParaRPr>
          </a:p>
          <a:p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Просмотров </a:t>
            </a:r>
            <a:r>
              <a:rPr lang="ru-RU" sz="800" b="1" dirty="0">
                <a:solidFill>
                  <a:srgbClr val="008000"/>
                </a:solidFill>
                <a:latin typeface="Calibri" pitchFamily="34" charset="0"/>
              </a:rPr>
              <a:t>за </a:t>
            </a:r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день: </a:t>
            </a:r>
            <a:r>
              <a:rPr lang="ru-RU" sz="800" dirty="0" smtClean="0">
                <a:latin typeface="Calibri" pitchFamily="34" charset="0"/>
              </a:rPr>
              <a:t>2000</a:t>
            </a:r>
          </a:p>
          <a:p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Представительства в социальных сетях: </a:t>
            </a:r>
            <a:r>
              <a:rPr lang="ru-RU" sz="800" dirty="0" smtClean="0">
                <a:latin typeface="Calibri" pitchFamily="34" charset="0"/>
              </a:rPr>
              <a:t>Вконтакте, </a:t>
            </a:r>
            <a:r>
              <a:rPr lang="en-US" sz="800" dirty="0" smtClean="0">
                <a:latin typeface="Calibri" pitchFamily="34" charset="0"/>
              </a:rPr>
              <a:t>Facebook, Twitter, </a:t>
            </a:r>
            <a:r>
              <a:rPr lang="ru-RU" sz="800" dirty="0" smtClean="0">
                <a:latin typeface="Calibri" pitchFamily="34" charset="0"/>
              </a:rPr>
              <a:t>Одноклассники</a:t>
            </a:r>
            <a:r>
              <a:rPr lang="en-US" sz="800" dirty="0" smtClean="0">
                <a:latin typeface="Calibri" pitchFamily="34" charset="0"/>
              </a:rPr>
              <a:t>, Instagram</a:t>
            </a:r>
            <a:endParaRPr lang="ru-RU" sz="800" dirty="0" smtClean="0">
              <a:latin typeface="Calibri" pitchFamily="34" charset="0"/>
            </a:endParaRPr>
          </a:p>
          <a:p>
            <a:r>
              <a:rPr lang="ru-RU" sz="800" dirty="0" smtClean="0">
                <a:latin typeface="Calibri" pitchFamily="34" charset="0"/>
              </a:rPr>
              <a:t>Совокупное число подписчиков: более 10000</a:t>
            </a: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-603250" y="27003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97550"/>
              </p:ext>
            </p:extLst>
          </p:nvPr>
        </p:nvGraphicFramePr>
        <p:xfrm>
          <a:off x="186217" y="3477071"/>
          <a:ext cx="6555151" cy="40183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30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0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Длительность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Цена</a:t>
                      </a:r>
                      <a:endParaRPr lang="ru-RU" sz="1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в</a:t>
                      </a:r>
                      <a:r>
                        <a:rPr lang="ru-RU" sz="800" baseline="0" dirty="0" smtClean="0">
                          <a:effectLst/>
                          <a:latin typeface="+mn-lt"/>
                          <a:ea typeface="Times New Roman"/>
                        </a:rPr>
                        <a:t> левой колонке размером 248Х200</a:t>
                      </a:r>
                      <a:endParaRPr lang="ru-RU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неделя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300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в левой колонке в ленте Татар Информ 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#1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размером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248X200</a:t>
                      </a:r>
                      <a:endParaRPr lang="ru-RU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300 руб.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9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в левой колонке в ленте Татар Информ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#2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размером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248X200</a:t>
                      </a:r>
                      <a:endParaRPr lang="ru-RU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300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посередине</a:t>
                      </a:r>
                      <a:r>
                        <a:rPr lang="ru-RU" sz="8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размером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240Х400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400 руб.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посередине</a:t>
                      </a:r>
                      <a:r>
                        <a:rPr lang="ru-RU" sz="8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размером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240Х400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400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6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dirty="0" smtClean="0">
                          <a:latin typeface="+mn-lt"/>
                        </a:rPr>
                        <a:t>Баннер</a:t>
                      </a:r>
                      <a:r>
                        <a:rPr lang="ru-RU" sz="800" b="0" i="0" dirty="0" smtClean="0">
                          <a:latin typeface="+mn-lt"/>
                        </a:rPr>
                        <a:t> справа 500 х 700</a:t>
                      </a:r>
                      <a:endParaRPr lang="ru-RU" sz="800" b="1" i="0" dirty="0" smtClean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450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7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dirty="0" smtClean="0">
                          <a:latin typeface="+mn-lt"/>
                        </a:rPr>
                        <a:t>Баннер</a:t>
                      </a:r>
                      <a:r>
                        <a:rPr lang="ru-RU" sz="800" b="0" i="0" dirty="0" smtClean="0">
                          <a:latin typeface="+mn-lt"/>
                        </a:rPr>
                        <a:t> в тексте новостей </a:t>
                      </a:r>
                      <a:r>
                        <a:rPr lang="ru-RU" sz="800" b="1" i="0" dirty="0" smtClean="0">
                          <a:latin typeface="+mn-lt"/>
                        </a:rPr>
                        <a:t>912Х400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550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8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Поздравления на главной странице.</a:t>
                      </a: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100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1775994"/>
                  </a:ext>
                </a:extLst>
              </a:tr>
              <a:tr h="44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9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</a:rPr>
                        <a:t>Объявления (до 10 слов) на главной странице</a:t>
                      </a:r>
                      <a:endParaRPr lang="ru-RU" sz="800" b="1" i="1" dirty="0" smtClean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250 руб.+ 1 фото 50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10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i="0" baseline="0" dirty="0" smtClean="0">
                          <a:effectLst/>
                          <a:latin typeface="+mn-lt"/>
                          <a:ea typeface="Times New Roman"/>
                        </a:rPr>
                        <a:t>Объявление  (услуги, товары, работа) </a:t>
                      </a:r>
                      <a:r>
                        <a:rPr lang="ru-RU" sz="800" i="0" u="sng" baseline="0" dirty="0" smtClean="0">
                          <a:effectLst/>
                          <a:latin typeface="+mn-lt"/>
                          <a:ea typeface="Times New Roman"/>
                        </a:rPr>
                        <a:t>напечатанные в газете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lang="ru-RU" sz="700" b="1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  <a:r>
                        <a:rPr lang="en-US" sz="7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</a:rPr>
                        <a:t>Статья (</a:t>
                      </a:r>
                      <a:r>
                        <a:rPr lang="ru-RU" sz="800" dirty="0" err="1" smtClean="0">
                          <a:effectLst/>
                          <a:latin typeface="+mn-lt"/>
                        </a:rPr>
                        <a:t>имиджевая</a:t>
                      </a:r>
                      <a:r>
                        <a:rPr lang="ru-RU" sz="800" dirty="0" smtClean="0">
                          <a:effectLst/>
                          <a:latin typeface="+mn-lt"/>
                        </a:rPr>
                        <a:t>, рекламная, пресс-релиз, интервью) до 1000 знаков+ 1 фото</a:t>
                      </a:r>
                      <a:endParaRPr lang="ru-RU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2000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</a:rPr>
                        <a:t>Статья (</a:t>
                      </a:r>
                      <a:r>
                        <a:rPr lang="ru-RU" sz="800" dirty="0" err="1" smtClean="0">
                          <a:effectLst/>
                          <a:latin typeface="+mn-lt"/>
                        </a:rPr>
                        <a:t>имиджевая</a:t>
                      </a:r>
                      <a:r>
                        <a:rPr lang="ru-RU" sz="800" dirty="0" smtClean="0">
                          <a:effectLst/>
                          <a:latin typeface="+mn-lt"/>
                        </a:rPr>
                        <a:t>, рекламная, пресс-релиз, интервью) до 2000 знаков+ 2 фото</a:t>
                      </a:r>
                      <a:endParaRPr lang="ru-RU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3000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effectLst/>
                          <a:latin typeface="+mn-lt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+mn-lt"/>
                        </a:rPr>
                        <a:t>Информационное сообщение являющееся рекламой (Публикуется как новость).</a:t>
                      </a:r>
                      <a:endParaRPr lang="ru-RU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1500 рублей+ 1 фото 50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i="0" baseline="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0" i="0" baseline="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i="0" baseline="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0" i="0" baseline="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86217" y="7943111"/>
            <a:ext cx="6446838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i="1" dirty="0" smtClean="0"/>
              <a:t> </a:t>
            </a:r>
            <a:r>
              <a:rPr lang="ru-RU" sz="700" b="1" i="1" dirty="0" smtClean="0"/>
              <a:t>Услуги журналиста </a:t>
            </a:r>
            <a:r>
              <a:rPr lang="ru-RU" sz="700" b="1" dirty="0" smtClean="0"/>
              <a:t>– 500 рублей </a:t>
            </a:r>
            <a:r>
              <a:rPr lang="ru-RU" sz="700" b="1" i="1" dirty="0" smtClean="0"/>
              <a:t>Изготовление баннера </a:t>
            </a:r>
            <a:r>
              <a:rPr lang="ru-RU" sz="700" b="1" dirty="0" smtClean="0"/>
              <a:t>– 300 руб.</a:t>
            </a:r>
            <a:endParaRPr lang="ru-RU" sz="700" b="1" dirty="0"/>
          </a:p>
        </p:txBody>
      </p:sp>
      <p:grpSp>
        <p:nvGrpSpPr>
          <p:cNvPr id="17" name="Группа 28"/>
          <p:cNvGrpSpPr>
            <a:grpSpLocks/>
          </p:cNvGrpSpPr>
          <p:nvPr/>
        </p:nvGrpSpPr>
        <p:grpSpPr bwMode="auto">
          <a:xfrm>
            <a:off x="186217" y="8209822"/>
            <a:ext cx="6446838" cy="966556"/>
            <a:chOff x="191721" y="8440343"/>
            <a:chExt cx="6447581" cy="80169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91721" y="8440343"/>
              <a:ext cx="6447581" cy="68565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TextBox 25"/>
            <p:cNvSpPr txBox="1">
              <a:spLocks noChangeArrowheads="1"/>
            </p:cNvSpPr>
            <p:nvPr/>
          </p:nvSpPr>
          <p:spPr bwMode="auto">
            <a:xfrm>
              <a:off x="325793" y="8463432"/>
              <a:ext cx="6133769" cy="778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>
                  <a:solidFill>
                    <a:srgbClr val="00B0F0"/>
                  </a:solidFill>
                  <a:latin typeface="Calibri" pitchFamily="34" charset="0"/>
                </a:rPr>
                <a:t>Мы всегда рады вам помочь!</a:t>
              </a:r>
            </a:p>
            <a:p>
              <a:r>
                <a:rPr lang="ru-RU" sz="1100" b="1" u="sng" smtClean="0">
                  <a:solidFill>
                    <a:srgbClr val="00B0F0"/>
                  </a:solidFill>
                  <a:latin typeface="Calibri" pitchFamily="34" charset="0"/>
                </a:rPr>
                <a:t>Адрес</a:t>
              </a:r>
              <a:r>
                <a:rPr lang="ru-RU" sz="1100" dirty="0">
                  <a:solidFill>
                    <a:srgbClr val="00B0F0"/>
                  </a:solidFill>
                  <a:latin typeface="Calibri" pitchFamily="34" charset="0"/>
                </a:rPr>
                <a:t>: 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423190, </a:t>
              </a:r>
              <a:r>
                <a:rPr lang="ru-RU" sz="1100" dirty="0">
                  <a:solidFill>
                    <a:srgbClr val="00B0F0"/>
                  </a:solidFill>
                  <a:latin typeface="Calibri" pitchFamily="34" charset="0"/>
                </a:rPr>
                <a:t>РТ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, с. Новошешминск, ул. Ленина, д.102</a:t>
              </a:r>
              <a:endParaRPr lang="ru-RU" sz="1100" dirty="0">
                <a:solidFill>
                  <a:srgbClr val="00B0F0"/>
                </a:solidFill>
                <a:latin typeface="Calibri" pitchFamily="34" charset="0"/>
              </a:endParaRPr>
            </a:p>
            <a:p>
              <a:r>
                <a:rPr lang="ru-RU" sz="1100" b="1" u="sng" dirty="0">
                  <a:solidFill>
                    <a:srgbClr val="00B0F0"/>
                  </a:solidFill>
                  <a:latin typeface="Calibri" pitchFamily="34" charset="0"/>
                </a:rPr>
                <a:t>Тел/факс: 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8(84348) 2-23-46</a:t>
              </a:r>
            </a:p>
            <a:p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Е-</a:t>
              </a:r>
              <a:r>
                <a:rPr lang="en-US" sz="1100" dirty="0" smtClean="0">
                  <a:solidFill>
                    <a:srgbClr val="00B0F0"/>
                  </a:solidFill>
                  <a:latin typeface="Calibri" pitchFamily="34" charset="0"/>
                </a:rPr>
                <a:t>mail: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 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sheshminskaja-nov</a:t>
              </a:r>
              <a:r>
                <a:rPr lang="ru-RU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.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buh@tatmedia.com</a:t>
              </a:r>
              <a:r>
                <a:rPr lang="ru-RU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sn-gazeta@mail.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</a:t>
              </a:r>
              <a:endParaRPr lang="en-US" sz="1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u="sng" dirty="0">
                <a:solidFill>
                  <a:srgbClr val="008000"/>
                </a:solidFill>
                <a:latin typeface="Calibri" pitchFamily="34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57163" y="3291564"/>
            <a:ext cx="59787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Calibri" pitchFamily="34" charset="0"/>
              </a:rPr>
              <a:t>цены с учетом НДС 20% </a:t>
            </a:r>
            <a:endParaRPr lang="ru-RU" sz="800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72339"/>
              </p:ext>
            </p:extLst>
          </p:nvPr>
        </p:nvGraphicFramePr>
        <p:xfrm>
          <a:off x="186217" y="7013659"/>
          <a:ext cx="6555150" cy="6856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159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Реклама в соц. сетях (на выбор в ВК, </a:t>
                      </a:r>
                      <a:r>
                        <a:rPr lang="en-US" sz="700" dirty="0" smtClean="0">
                          <a:effectLst/>
                          <a:latin typeface="+mn-lt"/>
                          <a:ea typeface="Times New Roman"/>
                        </a:rPr>
                        <a:t>Instagram</a:t>
                      </a: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en-US" sz="700" dirty="0" smtClean="0">
                          <a:effectLst/>
                          <a:latin typeface="+mn-lt"/>
                          <a:ea typeface="Times New Roman"/>
                        </a:rPr>
                        <a:t>Facebook,</a:t>
                      </a:r>
                      <a:r>
                        <a:rPr lang="en-US" sz="700" baseline="0" dirty="0" smtClean="0">
                          <a:effectLst/>
                          <a:latin typeface="+mn-lt"/>
                          <a:ea typeface="Times New Roman"/>
                        </a:rPr>
                        <a:t> OK, Twitter</a:t>
                      </a: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Кол-во постов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</a:rPr>
                        <a:t>1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</a:rPr>
                        <a:t>5</a:t>
                      </a:r>
                      <a:endParaRPr lang="ru-RU" sz="7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0" dirty="0" smtClean="0">
                          <a:effectLst/>
                          <a:latin typeface="+mn-lt"/>
                        </a:rPr>
                        <a:t>10</a:t>
                      </a:r>
                      <a:endParaRPr lang="ru-RU" sz="7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Цена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0" dirty="0" smtClean="0">
                          <a:latin typeface="+mn-lt"/>
                        </a:rPr>
                        <a:t>              100</a:t>
                      </a:r>
                      <a:r>
                        <a:rPr lang="ru-RU" sz="700" b="0" baseline="0" dirty="0" smtClean="0">
                          <a:latin typeface="+mn-lt"/>
                        </a:rPr>
                        <a:t> </a:t>
                      </a:r>
                      <a:r>
                        <a:rPr lang="ru-RU" sz="700" b="0" dirty="0" smtClean="0">
                          <a:latin typeface="+mn-lt"/>
                        </a:rPr>
                        <a:t>руб.</a:t>
                      </a:r>
                      <a:endParaRPr lang="ru-RU" sz="700" b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250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450 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800руб.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Публикация</a:t>
                      </a:r>
                      <a:r>
                        <a:rPr lang="ru-RU" sz="700" baseline="0" dirty="0" smtClean="0">
                          <a:effectLst/>
                          <a:latin typeface="+mn-lt"/>
                          <a:ea typeface="Times New Roman"/>
                        </a:rPr>
                        <a:t> историй («</a:t>
                      </a:r>
                      <a:r>
                        <a:rPr lang="ru-RU" sz="700" baseline="0" dirty="0" err="1" smtClean="0">
                          <a:effectLst/>
                          <a:latin typeface="+mn-lt"/>
                          <a:ea typeface="Times New Roman"/>
                        </a:rPr>
                        <a:t>сторис</a:t>
                      </a:r>
                      <a:r>
                        <a:rPr lang="ru-RU" sz="700" baseline="0" dirty="0" smtClean="0">
                          <a:effectLst/>
                          <a:latin typeface="+mn-lt"/>
                          <a:ea typeface="Times New Roman"/>
                        </a:rPr>
                        <a:t>») на 24 часа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>
                          <a:latin typeface="+mn-lt"/>
                        </a:rPr>
                        <a:t>50</a:t>
                      </a:r>
                      <a:r>
                        <a:rPr lang="ru-RU" sz="700" b="0" baseline="0" dirty="0" smtClean="0">
                          <a:latin typeface="+mn-lt"/>
                        </a:rPr>
                        <a:t> </a:t>
                      </a:r>
                      <a:r>
                        <a:rPr lang="ru-RU" sz="700" b="0" dirty="0" smtClean="0">
                          <a:latin typeface="+mn-lt"/>
                        </a:rPr>
                        <a:t> руб.</a:t>
                      </a:r>
                      <a:endParaRPr lang="ru-RU" sz="700" b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150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200 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450 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820704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6217" y="7635334"/>
            <a:ext cx="4564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dirty="0" smtClean="0">
                <a:latin typeface="+mn-lt"/>
              </a:rPr>
              <a:t>Дата и время выхода постов в соц. </a:t>
            </a:r>
            <a:r>
              <a:rPr lang="ru-RU" sz="700" dirty="0">
                <a:latin typeface="+mn-lt"/>
              </a:rPr>
              <a:t>с</a:t>
            </a:r>
            <a:r>
              <a:rPr lang="ru-RU" sz="700" dirty="0" smtClean="0">
                <a:latin typeface="+mn-lt"/>
              </a:rPr>
              <a:t>етях оговаривается в приложении к договору, но не более  3-5 постов в день.</a:t>
            </a:r>
          </a:p>
          <a:p>
            <a:r>
              <a:rPr lang="ru-RU" sz="700" dirty="0" smtClean="0">
                <a:latin typeface="+mn-lt"/>
              </a:rPr>
              <a:t>Цены указаны с учетом НДС 20 %</a:t>
            </a:r>
            <a:endParaRPr lang="ru-RU" sz="700" dirty="0"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696" y="151291"/>
            <a:ext cx="3853006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0" y="0"/>
            <a:ext cx="3154835" cy="8412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6" y="955580"/>
            <a:ext cx="3994861" cy="226271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61" y="3332585"/>
            <a:ext cx="4096306" cy="2323374"/>
          </a:xfrm>
          <a:prstGeom prst="rect">
            <a:avLst/>
          </a:prstGeom>
        </p:spPr>
      </p:pic>
      <p:grpSp>
        <p:nvGrpSpPr>
          <p:cNvPr id="6" name="Группа 28"/>
          <p:cNvGrpSpPr>
            <a:grpSpLocks/>
          </p:cNvGrpSpPr>
          <p:nvPr/>
        </p:nvGrpSpPr>
        <p:grpSpPr bwMode="auto">
          <a:xfrm>
            <a:off x="260648" y="8177444"/>
            <a:ext cx="6446838" cy="966556"/>
            <a:chOff x="191721" y="8440343"/>
            <a:chExt cx="6447581" cy="80169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91721" y="8440343"/>
              <a:ext cx="6447581" cy="68565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TextBox 25"/>
            <p:cNvSpPr txBox="1">
              <a:spLocks noChangeArrowheads="1"/>
            </p:cNvSpPr>
            <p:nvPr/>
          </p:nvSpPr>
          <p:spPr bwMode="auto">
            <a:xfrm>
              <a:off x="325793" y="8463432"/>
              <a:ext cx="5989736" cy="778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B0F0"/>
                  </a:solidFill>
                  <a:latin typeface="Calibri" pitchFamily="34" charset="0"/>
                </a:rPr>
                <a:t>Мы всегда рады вам помочь!</a:t>
              </a:r>
              <a:endParaRPr lang="ru-RU" sz="1100" b="1" dirty="0">
                <a:solidFill>
                  <a:srgbClr val="00B0F0"/>
                </a:solidFill>
                <a:latin typeface="Calibri" pitchFamily="34" charset="0"/>
              </a:endParaRPr>
            </a:p>
            <a:p>
              <a:r>
                <a:rPr lang="ru-RU" sz="1100" b="1" u="sng" dirty="0">
                  <a:solidFill>
                    <a:srgbClr val="00B0F0"/>
                  </a:solidFill>
                  <a:latin typeface="Calibri" pitchFamily="34" charset="0"/>
                </a:rPr>
                <a:t>Адрес</a:t>
              </a:r>
              <a:r>
                <a:rPr lang="ru-RU" sz="1100" dirty="0">
                  <a:solidFill>
                    <a:srgbClr val="00B0F0"/>
                  </a:solidFill>
                  <a:latin typeface="Calibri" pitchFamily="34" charset="0"/>
                </a:rPr>
                <a:t>: 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423190, </a:t>
              </a:r>
              <a:r>
                <a:rPr lang="ru-RU" sz="1100" dirty="0">
                  <a:solidFill>
                    <a:srgbClr val="00B0F0"/>
                  </a:solidFill>
                  <a:latin typeface="Calibri" pitchFamily="34" charset="0"/>
                </a:rPr>
                <a:t>РТ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, с. Новошешминск, ул. Ленина, д.102</a:t>
              </a:r>
              <a:endParaRPr lang="ru-RU" sz="1100" dirty="0">
                <a:solidFill>
                  <a:srgbClr val="00B0F0"/>
                </a:solidFill>
                <a:latin typeface="Calibri" pitchFamily="34" charset="0"/>
              </a:endParaRPr>
            </a:p>
            <a:p>
              <a:r>
                <a:rPr lang="ru-RU" sz="1100" b="1" u="sng" dirty="0">
                  <a:solidFill>
                    <a:srgbClr val="00B0F0"/>
                  </a:solidFill>
                  <a:latin typeface="Calibri" pitchFamily="34" charset="0"/>
                </a:rPr>
                <a:t>Тел/факс: 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8(84348) 2-23-46</a:t>
              </a:r>
            </a:p>
            <a:p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Е-</a:t>
              </a:r>
              <a:r>
                <a:rPr lang="en-US" sz="1100" dirty="0" smtClean="0">
                  <a:solidFill>
                    <a:srgbClr val="00B0F0"/>
                  </a:solidFill>
                  <a:latin typeface="Calibri" pitchFamily="34" charset="0"/>
                </a:rPr>
                <a:t>mail: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 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sheshminskaja-nov</a:t>
              </a:r>
              <a:r>
                <a:rPr lang="ru-RU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.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buh@tatmedia.com</a:t>
              </a:r>
              <a:r>
                <a:rPr lang="ru-RU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6"/>
                </a:rPr>
                <a:t>sn-gazeta@mail.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</a:t>
              </a:r>
              <a:endParaRPr lang="en-US" sz="1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u="sng" dirty="0">
                <a:solidFill>
                  <a:srgbClr val="008000"/>
                </a:solidFill>
                <a:latin typeface="Calibri" pitchFamily="34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334" y="5872585"/>
            <a:ext cx="367646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3264</TotalTime>
  <Words>515</Words>
  <Application>Microsoft Office PowerPoint</Application>
  <PresentationFormat>Экран (4:3)</PresentationFormat>
  <Paragraphs>101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Аспект</vt:lpstr>
      <vt:lpstr>ПРАЙС-ЛИСТ      на размещение рекламы,  информационных материалов, социальной рекламы  в электронной  газете «Шешминская новь» - novoshishminsk.ru  Утвержден: приказом  руководителя филиала АО «ТАТМЕДИА» «Редакция газеты «Шешминская новь»  №17    от  10.06.2021 года.   Действует с 1.07.2021 по 31.12.2021 г.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Алсу</dc:creator>
  <cp:lastModifiedBy>Светлана С. Банцырева</cp:lastModifiedBy>
  <cp:revision>156</cp:revision>
  <cp:lastPrinted>2021-02-01T10:30:42Z</cp:lastPrinted>
  <dcterms:created xsi:type="dcterms:W3CDTF">2014-12-25T11:34:28Z</dcterms:created>
  <dcterms:modified xsi:type="dcterms:W3CDTF">2021-09-16T06:03:09Z</dcterms:modified>
</cp:coreProperties>
</file>