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4"/>
  </p:notesMasterIdLst>
  <p:sldIdLst>
    <p:sldId id="260" r:id="rId2"/>
    <p:sldId id="259" r:id="rId3"/>
  </p:sldIdLst>
  <p:sldSz cx="6858000" cy="9144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52" autoAdjust="0"/>
    <p:restoredTop sz="94660" autoAdjust="0"/>
  </p:normalViewPr>
  <p:slideViewPr>
    <p:cSldViewPr>
      <p:cViewPr>
        <p:scale>
          <a:sx n="142" d="100"/>
          <a:sy n="142" d="100"/>
        </p:scale>
        <p:origin x="2094" y="-310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F27ED1E-CC94-4514-82C7-F29FE9E1FA71}" type="datetimeFigureOut">
              <a:rPr lang="ru-RU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82788" y="746125"/>
            <a:ext cx="27955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15E4EA3-A38D-4548-A595-503EFFF931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935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2EE413-17A8-4D45-AB86-CABB5991A0B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1290"/>
            <a:ext cx="6878487" cy="9166580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206046"/>
            <a:ext cx="4370039" cy="2195069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401113"/>
            <a:ext cx="4370039" cy="146253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EC6129-1DE8-459C-B0D1-56B49262C5BA}" type="datetimeFigureOut">
              <a:rPr lang="ru-RU" smtClean="0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04DF3-3A9E-4DBF-B811-C2861F7DA2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18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6" cy="4538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960533"/>
            <a:ext cx="476078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745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12800"/>
            <a:ext cx="4554137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4842933"/>
            <a:ext cx="4064853" cy="508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5960533"/>
            <a:ext cx="476078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62034" y="105383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3848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9721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575984"/>
            <a:ext cx="4760786" cy="3460613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908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12800"/>
            <a:ext cx="4554137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50933"/>
            <a:ext cx="4760787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62034" y="105383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3848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1633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12800"/>
            <a:ext cx="4756099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50933"/>
            <a:ext cx="4760787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786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431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12801"/>
            <a:ext cx="734109" cy="7001935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12801"/>
            <a:ext cx="3896270" cy="700193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367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35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601158"/>
            <a:ext cx="4760786" cy="243544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11472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438BB4-7B24-45BD-AAFF-76613E3DF8BF}" type="datetimeFigureOut">
              <a:rPr lang="ru-RU" smtClean="0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ECADA7-9954-443A-9A8E-2BFD79B41A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10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6" cy="17610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80785"/>
            <a:ext cx="2316082" cy="5174363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2880787"/>
            <a:ext cx="2316083" cy="517436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09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5" cy="176106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881311"/>
            <a:ext cx="231800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649662"/>
            <a:ext cx="2318004" cy="440548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2881311"/>
            <a:ext cx="231800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649662"/>
            <a:ext cx="2318004" cy="440548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266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12800"/>
            <a:ext cx="4760786" cy="17610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38F7A8-E1F9-4854-8FEE-C8F655E69E3E}" type="datetimeFigureOut">
              <a:rPr lang="ru-RU" smtClean="0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1A51F-1155-4C6C-A275-24C8F109E0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99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3BE3BA-6F0E-49F7-A00A-A12ADA707D88}" type="datetimeFigureOut">
              <a:rPr lang="ru-RU" smtClean="0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45951-2A2B-4911-9C6A-D9B389C901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77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998139"/>
            <a:ext cx="2092637" cy="1704621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686567"/>
            <a:ext cx="2539528" cy="736858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3702759"/>
            <a:ext cx="2092637" cy="3445932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83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400800"/>
            <a:ext cx="4760786" cy="755651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12800"/>
            <a:ext cx="4760786" cy="5127624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156451"/>
            <a:ext cx="4760786" cy="898699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421B62-2956-422D-8F8C-F8E363144D5F}" type="datetimeFigureOut">
              <a:rPr lang="ru-RU" smtClean="0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F900E2-994B-4474-BBD6-123D694BAC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92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1290"/>
            <a:ext cx="6878488" cy="9166580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5" cy="17610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880787"/>
            <a:ext cx="4760786" cy="5174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055152"/>
            <a:ext cx="51309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055152"/>
            <a:ext cx="346723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055152"/>
            <a:ext cx="38447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248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55576"/>
            <a:ext cx="6858000" cy="1434861"/>
          </a:xfrm>
          <a:noFill/>
          <a:effectLst>
            <a:glow rad="1270000">
              <a:schemeClr val="accent3">
                <a:satMod val="175000"/>
                <a:alpha val="0"/>
              </a:schemeClr>
            </a:glow>
            <a:softEdge rad="63500"/>
          </a:effectLst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solidFill>
                  <a:srgbClr val="008000"/>
                </a:solidFill>
              </a:rPr>
              <a:t>ПРАЙС-ЛИСТ     </a:t>
            </a:r>
            <a:br>
              <a:rPr lang="ru-RU" sz="1600" b="1" dirty="0" smtClean="0">
                <a:solidFill>
                  <a:srgbClr val="008000"/>
                </a:solidFill>
              </a:rPr>
            </a:br>
            <a:r>
              <a:rPr lang="ru-RU" sz="1600" b="1" dirty="0" smtClean="0">
                <a:solidFill>
                  <a:srgbClr val="008000"/>
                </a:solidFill>
              </a:rPr>
              <a:t>на публикацию рекламы, </a:t>
            </a:r>
            <a:br>
              <a:rPr lang="ru-RU" sz="1600" b="1" dirty="0" smtClean="0">
                <a:solidFill>
                  <a:srgbClr val="008000"/>
                </a:solidFill>
              </a:rPr>
            </a:br>
            <a:r>
              <a:rPr lang="ru-RU" sz="1600" b="1" dirty="0" smtClean="0">
                <a:solidFill>
                  <a:srgbClr val="008000"/>
                </a:solidFill>
              </a:rPr>
              <a:t>информационных материалов, социальной рекламы </a:t>
            </a:r>
            <a:br>
              <a:rPr lang="ru-RU" sz="1600" b="1" dirty="0" smtClean="0">
                <a:solidFill>
                  <a:srgbClr val="008000"/>
                </a:solidFill>
              </a:rPr>
            </a:br>
            <a:r>
              <a:rPr lang="ru-RU" sz="1600" b="1" dirty="0" smtClean="0">
                <a:solidFill>
                  <a:srgbClr val="008000"/>
                </a:solidFill>
              </a:rPr>
              <a:t>в  газете «</a:t>
            </a:r>
            <a:r>
              <a:rPr lang="ru-RU" sz="1600" b="1" dirty="0" err="1" smtClean="0">
                <a:solidFill>
                  <a:srgbClr val="008000"/>
                </a:solidFill>
              </a:rPr>
              <a:t>Шешминская</a:t>
            </a:r>
            <a:r>
              <a:rPr lang="ru-RU" sz="1600" b="1" dirty="0" smtClean="0">
                <a:solidFill>
                  <a:srgbClr val="008000"/>
                </a:solidFill>
              </a:rPr>
              <a:t> новь» </a:t>
            </a:r>
            <a:br>
              <a:rPr lang="ru-RU" sz="1600" b="1" dirty="0" smtClean="0">
                <a:solidFill>
                  <a:srgbClr val="008000"/>
                </a:solidFill>
              </a:rPr>
            </a:br>
            <a:r>
              <a:rPr lang="ru-RU" sz="1100" i="1" dirty="0">
                <a:solidFill>
                  <a:schemeClr val="tx1"/>
                </a:solidFill>
              </a:rPr>
              <a:t>Утвержден: приказом  руководителя филиала АО «ТАТМЕДИА» «Редакция газеты «</a:t>
            </a:r>
            <a:r>
              <a:rPr lang="ru-RU" sz="1100" i="1" dirty="0" err="1">
                <a:solidFill>
                  <a:schemeClr val="tx1"/>
                </a:solidFill>
              </a:rPr>
              <a:t>Шешминская</a:t>
            </a:r>
            <a:r>
              <a:rPr lang="ru-RU" sz="1100" i="1" dirty="0">
                <a:solidFill>
                  <a:schemeClr val="tx1"/>
                </a:solidFill>
              </a:rPr>
              <a:t> новь» </a:t>
            </a:r>
            <a:br>
              <a:rPr lang="ru-RU" sz="1100" i="1" dirty="0">
                <a:solidFill>
                  <a:schemeClr val="tx1"/>
                </a:solidFill>
              </a:rPr>
            </a:br>
            <a:r>
              <a:rPr lang="ru-RU" sz="1100" i="1" dirty="0" smtClean="0">
                <a:solidFill>
                  <a:schemeClr val="tx1"/>
                </a:solidFill>
              </a:rPr>
              <a:t>№35    </a:t>
            </a:r>
            <a:r>
              <a:rPr lang="ru-RU" sz="1100" i="1" dirty="0">
                <a:solidFill>
                  <a:schemeClr val="tx1"/>
                </a:solidFill>
              </a:rPr>
              <a:t>от  </a:t>
            </a:r>
            <a:r>
              <a:rPr lang="ru-RU" sz="1100" i="1" dirty="0" smtClean="0">
                <a:solidFill>
                  <a:schemeClr val="tx1"/>
                </a:solidFill>
              </a:rPr>
              <a:t>10.11.2021 </a:t>
            </a:r>
            <a:r>
              <a:rPr lang="ru-RU" sz="1100" i="1" dirty="0">
                <a:solidFill>
                  <a:schemeClr val="tx1"/>
                </a:solidFill>
              </a:rPr>
              <a:t>года.   Действует с </a:t>
            </a:r>
            <a:r>
              <a:rPr lang="ru-RU" sz="1100" i="1" dirty="0" smtClean="0">
                <a:solidFill>
                  <a:schemeClr val="tx1"/>
                </a:solidFill>
              </a:rPr>
              <a:t>1.01.2022 </a:t>
            </a:r>
            <a:r>
              <a:rPr lang="ru-RU" sz="1100" i="1" dirty="0">
                <a:solidFill>
                  <a:schemeClr val="tx1"/>
                </a:solidFill>
              </a:rPr>
              <a:t>по </a:t>
            </a:r>
            <a:r>
              <a:rPr lang="ru-RU" sz="1100" i="1" dirty="0" smtClean="0">
                <a:solidFill>
                  <a:schemeClr val="tx1"/>
                </a:solidFill>
              </a:rPr>
              <a:t>30.06.2022 </a:t>
            </a:r>
            <a:r>
              <a:rPr lang="ru-RU" sz="1100" i="1" dirty="0">
                <a:solidFill>
                  <a:schemeClr val="tx1"/>
                </a:solidFill>
              </a:rPr>
              <a:t>г.</a:t>
            </a:r>
            <a:r>
              <a:rPr lang="ru-RU" sz="1100" i="1" dirty="0" smtClean="0">
                <a:solidFill>
                  <a:srgbClr val="008000"/>
                </a:solidFill>
              </a:rPr>
              <a:t>.</a:t>
            </a:r>
            <a:endParaRPr lang="ru-RU" sz="1100" b="1" i="1" dirty="0" smtClean="0">
              <a:solidFill>
                <a:srgbClr val="008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852935" y="7018726"/>
            <a:ext cx="3796581" cy="1513714"/>
          </a:xfrm>
        </p:spPr>
        <p:txBody>
          <a:bodyPr>
            <a:normAutofit fontScale="92500" lnSpcReduction="10000"/>
          </a:bodyPr>
          <a:lstStyle/>
          <a:p>
            <a:r>
              <a:rPr lang="ru-RU" sz="1400" b="1" dirty="0">
                <a:solidFill>
                  <a:srgbClr val="00B0F0"/>
                </a:solidFill>
                <a:latin typeface="Calibri" pitchFamily="34" charset="0"/>
              </a:rPr>
              <a:t>Мы всегда рады вам помочь!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Адрес</a:t>
            </a:r>
            <a:r>
              <a:rPr lang="ru-RU" dirty="0">
                <a:solidFill>
                  <a:schemeClr val="tx1"/>
                </a:solidFill>
              </a:rPr>
              <a:t>: 423190, РТ, с. Новошешминск, ул. Ленина, д.102</a:t>
            </a:r>
          </a:p>
          <a:p>
            <a:r>
              <a:rPr lang="ru-RU" dirty="0">
                <a:solidFill>
                  <a:schemeClr val="tx1"/>
                </a:solidFill>
              </a:rPr>
              <a:t>Тел/факс: 8(84348) </a:t>
            </a:r>
            <a:r>
              <a:rPr lang="ru-RU" dirty="0" smtClean="0">
                <a:solidFill>
                  <a:schemeClr val="tx1"/>
                </a:solidFill>
              </a:rPr>
              <a:t>2-23-46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Е-</a:t>
            </a:r>
            <a:r>
              <a:rPr lang="ru-RU" dirty="0" err="1" smtClean="0">
                <a:solidFill>
                  <a:schemeClr val="tx1"/>
                </a:solidFill>
              </a:rPr>
              <a:t>mail</a:t>
            </a:r>
            <a:r>
              <a:rPr lang="ru-RU" dirty="0">
                <a:solidFill>
                  <a:schemeClr val="tx1"/>
                </a:solidFill>
              </a:rPr>
              <a:t>: </a:t>
            </a:r>
            <a:r>
              <a:rPr lang="ru-RU" dirty="0" smtClean="0">
                <a:solidFill>
                  <a:schemeClr val="tx1"/>
                </a:solidFill>
              </a:rPr>
              <a:t>sheshminskaja-nov.buh@tatmedia.com,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sn-gazeta@mail.ru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343" name="Прямоугольник 7"/>
          <p:cNvSpPr>
            <a:spLocks noChangeArrowheads="1"/>
          </p:cNvSpPr>
          <p:nvPr/>
        </p:nvSpPr>
        <p:spPr bwMode="auto">
          <a:xfrm>
            <a:off x="157163" y="2339752"/>
            <a:ext cx="5360069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8000"/>
                </a:solidFill>
                <a:latin typeface="Calibri" pitchFamily="34" charset="0"/>
              </a:rPr>
              <a:t>Тематика  издания: </a:t>
            </a:r>
            <a:r>
              <a:rPr lang="ru-RU" sz="1200" dirty="0">
                <a:latin typeface="Calibri" pitchFamily="34" charset="0"/>
              </a:rPr>
              <a:t>общественно-политическая  газета</a:t>
            </a:r>
          </a:p>
          <a:p>
            <a:r>
              <a:rPr lang="ru-RU" sz="1200" b="1" dirty="0">
                <a:solidFill>
                  <a:srgbClr val="008000"/>
                </a:solidFill>
                <a:latin typeface="Calibri" pitchFamily="34" charset="0"/>
              </a:rPr>
              <a:t>Совокупный подписной тираж:  </a:t>
            </a:r>
            <a:r>
              <a:rPr lang="ru-RU" sz="1200" b="1" dirty="0" smtClean="0">
                <a:solidFill>
                  <a:srgbClr val="008000"/>
                </a:solidFill>
                <a:latin typeface="Calibri" pitchFamily="34" charset="0"/>
              </a:rPr>
              <a:t>1600 </a:t>
            </a:r>
            <a:r>
              <a:rPr lang="tt-RU" sz="1200" dirty="0">
                <a:latin typeface="Calibri" pitchFamily="34" charset="0"/>
              </a:rPr>
              <a:t>экз.</a:t>
            </a:r>
            <a:r>
              <a:rPr lang="ru-RU" sz="1200" b="1" dirty="0">
                <a:latin typeface="Calibri" pitchFamily="34" charset="0"/>
              </a:rPr>
              <a:t>                                        </a:t>
            </a:r>
            <a:endParaRPr lang="ru-RU" sz="1200" dirty="0">
              <a:latin typeface="Calibri" pitchFamily="34" charset="0"/>
            </a:endParaRPr>
          </a:p>
          <a:p>
            <a:r>
              <a:rPr lang="ru-RU" sz="1200" b="1" dirty="0">
                <a:solidFill>
                  <a:srgbClr val="008000"/>
                </a:solidFill>
                <a:latin typeface="Calibri" pitchFamily="34" charset="0"/>
              </a:rPr>
              <a:t>Количество изданий: </a:t>
            </a:r>
            <a:r>
              <a:rPr lang="ru-RU" sz="1200" dirty="0">
                <a:latin typeface="Calibri" pitchFamily="34" charset="0"/>
              </a:rPr>
              <a:t>1</a:t>
            </a:r>
          </a:p>
          <a:p>
            <a:r>
              <a:rPr lang="ru-RU" sz="1200" b="1" dirty="0">
                <a:solidFill>
                  <a:srgbClr val="008000"/>
                </a:solidFill>
                <a:latin typeface="Calibri" pitchFamily="34" charset="0"/>
              </a:rPr>
              <a:t>Регион распространения: </a:t>
            </a:r>
            <a:r>
              <a:rPr lang="ru-RU" sz="1200" dirty="0" err="1" smtClean="0">
                <a:latin typeface="Calibri" pitchFamily="34" charset="0"/>
              </a:rPr>
              <a:t>с.Новошешминск</a:t>
            </a:r>
            <a:r>
              <a:rPr lang="ru-RU" sz="1200" dirty="0" smtClean="0">
                <a:latin typeface="Calibri" pitchFamily="34" charset="0"/>
              </a:rPr>
              <a:t>, </a:t>
            </a:r>
            <a:r>
              <a:rPr lang="ru-RU" sz="1200" dirty="0" err="1" smtClean="0">
                <a:latin typeface="Calibri" pitchFamily="34" charset="0"/>
              </a:rPr>
              <a:t>Новошешминский</a:t>
            </a:r>
            <a:r>
              <a:rPr lang="ru-RU" sz="1200" dirty="0" smtClean="0">
                <a:latin typeface="Calibri" pitchFamily="34" charset="0"/>
              </a:rPr>
              <a:t> район</a:t>
            </a:r>
            <a:endParaRPr lang="ru-RU" sz="1200" dirty="0">
              <a:latin typeface="Calibri" pitchFamily="34" charset="0"/>
            </a:endParaRPr>
          </a:p>
          <a:p>
            <a:r>
              <a:rPr lang="ru-RU" sz="1200" b="1" dirty="0">
                <a:solidFill>
                  <a:srgbClr val="008000"/>
                </a:solidFill>
                <a:latin typeface="Calibri" pitchFamily="34" charset="0"/>
              </a:rPr>
              <a:t>Способ распространения: </a:t>
            </a:r>
            <a:r>
              <a:rPr lang="ru-RU" sz="1200" dirty="0" smtClean="0">
                <a:latin typeface="Calibri" pitchFamily="34" charset="0"/>
              </a:rPr>
              <a:t>подписка</a:t>
            </a:r>
            <a:endParaRPr lang="ru-RU" sz="1200" dirty="0">
              <a:latin typeface="Calibri" pitchFamily="34" charset="0"/>
            </a:endParaRPr>
          </a:p>
          <a:p>
            <a:r>
              <a:rPr lang="ru-RU" sz="1200" b="1" dirty="0">
                <a:solidFill>
                  <a:srgbClr val="008000"/>
                </a:solidFill>
                <a:latin typeface="Calibri" pitchFamily="34" charset="0"/>
              </a:rPr>
              <a:t>Формат изданий: </a:t>
            </a:r>
            <a:r>
              <a:rPr lang="ru-RU" sz="1200" dirty="0" smtClean="0">
                <a:latin typeface="Calibri" pitchFamily="34" charset="0"/>
              </a:rPr>
              <a:t>А-3, </a:t>
            </a:r>
            <a:endParaRPr lang="ru-RU" sz="1200" dirty="0">
              <a:latin typeface="Calibri" pitchFamily="34" charset="0"/>
            </a:endParaRPr>
          </a:p>
          <a:p>
            <a:r>
              <a:rPr lang="ru-RU" sz="1200" b="1" dirty="0">
                <a:solidFill>
                  <a:srgbClr val="008000"/>
                </a:solidFill>
                <a:latin typeface="Calibri" pitchFamily="34" charset="0"/>
              </a:rPr>
              <a:t>Периодичность</a:t>
            </a:r>
            <a:r>
              <a:rPr lang="ru-RU" sz="1200" dirty="0">
                <a:solidFill>
                  <a:srgbClr val="008000"/>
                </a:solidFill>
                <a:latin typeface="Calibri" pitchFamily="34" charset="0"/>
              </a:rPr>
              <a:t>: </a:t>
            </a:r>
            <a:r>
              <a:rPr lang="ru-RU" sz="1200" dirty="0" smtClean="0">
                <a:latin typeface="Calibri" pitchFamily="34" charset="0"/>
              </a:rPr>
              <a:t>1 раз </a:t>
            </a:r>
            <a:r>
              <a:rPr lang="ru-RU" sz="1200" dirty="0">
                <a:latin typeface="Calibri" pitchFamily="34" charset="0"/>
              </a:rPr>
              <a:t>в неделю </a:t>
            </a:r>
            <a:r>
              <a:rPr lang="ru-RU" sz="1200" dirty="0" smtClean="0">
                <a:latin typeface="Calibri" pitchFamily="34" charset="0"/>
              </a:rPr>
              <a:t>(пятница</a:t>
            </a:r>
            <a:r>
              <a:rPr lang="ru-RU" sz="1200" dirty="0">
                <a:latin typeface="Calibri" pitchFamily="34" charset="0"/>
              </a:rPr>
              <a:t>)                                             </a:t>
            </a:r>
          </a:p>
          <a:p>
            <a:r>
              <a:rPr lang="ru-RU" sz="1200" b="1" dirty="0">
                <a:solidFill>
                  <a:srgbClr val="008000"/>
                </a:solidFill>
                <a:latin typeface="Calibri" pitchFamily="34" charset="0"/>
              </a:rPr>
              <a:t>Количество полос:  </a:t>
            </a:r>
            <a:r>
              <a:rPr lang="ru-RU" sz="1200" dirty="0" smtClean="0">
                <a:latin typeface="Calibri" pitchFamily="34" charset="0"/>
              </a:rPr>
              <a:t>8</a:t>
            </a:r>
            <a:endParaRPr lang="ru-RU" sz="1200" dirty="0">
              <a:latin typeface="Calibri" pitchFamily="34" charset="0"/>
            </a:endParaRPr>
          </a:p>
          <a:p>
            <a:r>
              <a:rPr lang="ru-RU" sz="1200" b="1" dirty="0">
                <a:solidFill>
                  <a:srgbClr val="008000"/>
                </a:solidFill>
                <a:latin typeface="Calibri" pitchFamily="34" charset="0"/>
              </a:rPr>
              <a:t>Язык</a:t>
            </a:r>
            <a:r>
              <a:rPr lang="ru-RU" sz="1200" b="1" dirty="0" smtClean="0">
                <a:solidFill>
                  <a:srgbClr val="008000"/>
                </a:solidFill>
                <a:latin typeface="Calibri" pitchFamily="34" charset="0"/>
              </a:rPr>
              <a:t>: </a:t>
            </a:r>
            <a:r>
              <a:rPr lang="ru-RU" sz="1200" dirty="0" smtClean="0">
                <a:latin typeface="Calibri" pitchFamily="34" charset="0"/>
              </a:rPr>
              <a:t>русский/татарский,</a:t>
            </a:r>
          </a:p>
          <a:p>
            <a:r>
              <a:rPr lang="ru-RU" sz="1200" dirty="0" smtClean="0">
                <a:latin typeface="Calibri" pitchFamily="34" charset="0"/>
              </a:rPr>
              <a:t> </a:t>
            </a:r>
            <a:r>
              <a:rPr lang="ru-RU" sz="1200" b="1" dirty="0" smtClean="0">
                <a:solidFill>
                  <a:srgbClr val="008000"/>
                </a:solidFill>
                <a:latin typeface="Calibri" pitchFamily="34" charset="0"/>
              </a:rPr>
              <a:t>Цветность</a:t>
            </a:r>
            <a:r>
              <a:rPr lang="ru-RU" sz="1200" b="1" dirty="0">
                <a:solidFill>
                  <a:srgbClr val="008000"/>
                </a:solidFill>
                <a:latin typeface="Calibri" pitchFamily="34" charset="0"/>
              </a:rPr>
              <a:t>: </a:t>
            </a:r>
            <a:r>
              <a:rPr lang="ru-RU" sz="1200" dirty="0">
                <a:latin typeface="Calibri" pitchFamily="34" charset="0"/>
              </a:rPr>
              <a:t>ч/б</a:t>
            </a:r>
          </a:p>
        </p:txBody>
      </p:sp>
      <p:sp>
        <p:nvSpPr>
          <p:cNvPr id="14344" name="Прямоугольник 8"/>
          <p:cNvSpPr>
            <a:spLocks noChangeArrowheads="1"/>
          </p:cNvSpPr>
          <p:nvPr/>
        </p:nvSpPr>
        <p:spPr bwMode="auto">
          <a:xfrm>
            <a:off x="260350" y="4499992"/>
            <a:ext cx="3429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u="sng" dirty="0">
                <a:solidFill>
                  <a:srgbClr val="008000"/>
                </a:solidFill>
                <a:latin typeface="Calibri" pitchFamily="34" charset="0"/>
              </a:rPr>
              <a:t>Размещение  модульной рекламы:</a:t>
            </a:r>
            <a:endParaRPr lang="ru-RU" sz="1400" dirty="0">
              <a:solidFill>
                <a:srgbClr val="008000"/>
              </a:solidFill>
              <a:latin typeface="Calibri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388168"/>
              </p:ext>
            </p:extLst>
          </p:nvPr>
        </p:nvGraphicFramePr>
        <p:xfrm>
          <a:off x="332656" y="4807568"/>
          <a:ext cx="2341684" cy="396935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98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8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90742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 smtClean="0">
                        <a:solidFill>
                          <a:srgbClr val="006600"/>
                        </a:solidFill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1/2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полосы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(393,75 </a:t>
                      </a:r>
                      <a:r>
                        <a:rPr lang="ru-RU" sz="1000" b="1" dirty="0" err="1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кв</a:t>
                      </a:r>
                      <a:r>
                        <a:rPr lang="ru-RU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/см</a:t>
                      </a:r>
                      <a:r>
                        <a:rPr lang="en-US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-18506,25 </a:t>
                      </a:r>
                      <a:r>
                        <a:rPr lang="ru-RU" sz="1000" b="1" dirty="0" err="1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руб</a:t>
                      </a:r>
                      <a:r>
                        <a:rPr lang="ru-RU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095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1/4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полосы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(196,88 </a:t>
                      </a:r>
                      <a:r>
                        <a:rPr lang="ru-RU" sz="1000" b="1" dirty="0" err="1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кв</a:t>
                      </a:r>
                      <a:r>
                        <a:rPr lang="ru-RU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/см</a:t>
                      </a:r>
                      <a:r>
                        <a:rPr lang="en-US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-9253,36 </a:t>
                      </a:r>
                      <a:r>
                        <a:rPr lang="ru-RU" sz="1000" b="1" dirty="0" err="1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руб</a:t>
                      </a:r>
                      <a:r>
                        <a:rPr lang="ru-RU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1/8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полосы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(98,44 </a:t>
                      </a:r>
                      <a:r>
                        <a:rPr lang="ru-RU" sz="1000" b="1" dirty="0" err="1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кв</a:t>
                      </a:r>
                      <a:r>
                        <a:rPr lang="ru-RU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/см</a:t>
                      </a:r>
                      <a:r>
                        <a:rPr lang="en-US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-4626,68 </a:t>
                      </a:r>
                      <a:r>
                        <a:rPr lang="ru-RU" sz="1000" b="1" dirty="0" err="1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руб</a:t>
                      </a:r>
                      <a:r>
                        <a:rPr lang="ru-RU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0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1/16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полосы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(49,22) </a:t>
                      </a:r>
                      <a:r>
                        <a:rPr lang="ru-RU" sz="1000" b="1" dirty="0" err="1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кв</a:t>
                      </a:r>
                      <a:r>
                        <a:rPr lang="ru-RU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/см-2313,34 </a:t>
                      </a:r>
                      <a:r>
                        <a:rPr lang="ru-RU" sz="1000" b="1" dirty="0" err="1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руб</a:t>
                      </a:r>
                      <a:r>
                        <a:rPr lang="ru-RU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768835" y="4878465"/>
            <a:ext cx="3816350" cy="123110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sz="1200" b="1" u="sng" dirty="0">
                <a:solidFill>
                  <a:srgbClr val="669900"/>
                </a:solidFill>
              </a:rPr>
              <a:t>С</a:t>
            </a:r>
            <a:r>
              <a:rPr lang="ru-RU" sz="1200" b="1" u="sng" dirty="0" err="1">
                <a:solidFill>
                  <a:srgbClr val="669900"/>
                </a:solidFill>
              </a:rPr>
              <a:t>тоимость</a:t>
            </a:r>
            <a:r>
              <a:rPr lang="ru-RU" sz="1200" b="1" u="sng" dirty="0">
                <a:solidFill>
                  <a:srgbClr val="669900"/>
                </a:solidFill>
              </a:rPr>
              <a:t>  размещения высчитывается  по  формуле:</a:t>
            </a:r>
            <a:endParaRPr lang="ru-RU" sz="1200" dirty="0">
              <a:solidFill>
                <a:srgbClr val="669900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sz="1000" b="1" dirty="0">
                <a:solidFill>
                  <a:srgbClr val="92D050"/>
                </a:solidFill>
              </a:rPr>
              <a:t> 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/>
              <a:t>Объем  размещения  (</a:t>
            </a:r>
            <a:r>
              <a:rPr lang="ru-RU" sz="1000" b="1" dirty="0" err="1"/>
              <a:t>кв.см</a:t>
            </a:r>
            <a:r>
              <a:rPr lang="ru-RU" sz="1000" b="1" dirty="0" smtClean="0"/>
              <a:t>.) </a:t>
            </a:r>
            <a:r>
              <a:rPr lang="ru-RU" sz="1000" baseline="30000" dirty="0"/>
              <a:t> </a:t>
            </a:r>
            <a:endParaRPr lang="ru-RU" sz="10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i="1" baseline="30000" dirty="0"/>
              <a:t>1</a:t>
            </a:r>
            <a:r>
              <a:rPr lang="ru-RU" sz="1000" i="1" dirty="0"/>
              <a:t>Сумма  объемов  размещения  от одного  юридического  или физического лица  по  полосам размещения  за отчетный </a:t>
            </a:r>
            <a:r>
              <a:rPr lang="ru-RU" sz="1000" i="1" dirty="0" smtClean="0"/>
              <a:t>период.</a:t>
            </a:r>
            <a:r>
              <a:rPr lang="ru-RU" sz="1000" i="1" baseline="30000" dirty="0" smtClean="0"/>
              <a:t>3 </a:t>
            </a:r>
            <a:r>
              <a:rPr lang="ru-RU" sz="1000" i="1" dirty="0"/>
              <a:t>В </a:t>
            </a:r>
            <a:r>
              <a:rPr lang="ru-RU" sz="1000" i="1" dirty="0" err="1"/>
              <a:t>т.ч</a:t>
            </a:r>
            <a:r>
              <a:rPr lang="ru-RU" sz="1000" i="1" dirty="0"/>
              <a:t>. НДС </a:t>
            </a:r>
            <a:r>
              <a:rPr lang="ru-RU" sz="1000" i="1" dirty="0" smtClean="0"/>
              <a:t>20</a:t>
            </a:r>
            <a:r>
              <a:rPr lang="en-US" sz="1000" i="1" dirty="0" smtClean="0"/>
              <a:t>%</a:t>
            </a:r>
            <a:r>
              <a:rPr lang="ru-RU" sz="1000" i="1" dirty="0"/>
              <a:t>.</a:t>
            </a:r>
          </a:p>
        </p:txBody>
      </p:sp>
      <p:sp>
        <p:nvSpPr>
          <p:cNvPr id="14348" name="TextBox 16"/>
          <p:cNvSpPr txBox="1">
            <a:spLocks noChangeArrowheads="1"/>
          </p:cNvSpPr>
          <p:nvPr/>
        </p:nvSpPr>
        <p:spPr bwMode="auto">
          <a:xfrm>
            <a:off x="-603250" y="2700338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50" name="TextBox 18"/>
          <p:cNvSpPr txBox="1">
            <a:spLocks noChangeArrowheads="1"/>
          </p:cNvSpPr>
          <p:nvPr/>
        </p:nvSpPr>
        <p:spPr bwMode="auto">
          <a:xfrm>
            <a:off x="2738672" y="6469450"/>
            <a:ext cx="38465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algn="just">
              <a:buFont typeface="Wingdings" pitchFamily="2" charset="2"/>
              <a:buChar char="q"/>
            </a:pPr>
            <a:r>
              <a:rPr lang="ru-RU" sz="1000" dirty="0">
                <a:solidFill>
                  <a:srgbClr val="008000"/>
                </a:solidFill>
                <a:latin typeface="Calibri" pitchFamily="34" charset="0"/>
              </a:rPr>
              <a:t> </a:t>
            </a:r>
            <a:r>
              <a:rPr lang="ru-RU" sz="1000" b="1" u="sng" dirty="0">
                <a:solidFill>
                  <a:srgbClr val="008000"/>
                </a:solidFill>
                <a:latin typeface="Calibri" pitchFamily="34" charset="0"/>
              </a:rPr>
              <a:t>Рекомендуемые  горизонтальные  размеры</a:t>
            </a:r>
            <a:r>
              <a:rPr lang="ru-RU" sz="1000" dirty="0">
                <a:solidFill>
                  <a:srgbClr val="008000"/>
                </a:solidFill>
                <a:latin typeface="Calibri" pitchFamily="34" charset="0"/>
              </a:rPr>
              <a:t>: </a:t>
            </a:r>
            <a:r>
              <a:rPr lang="ru-RU" sz="1000" dirty="0">
                <a:latin typeface="Calibri" pitchFamily="34" charset="0"/>
              </a:rPr>
              <a:t>4 </a:t>
            </a:r>
            <a:r>
              <a:rPr lang="ru-RU" sz="1000" dirty="0" smtClean="0">
                <a:latin typeface="Calibri" pitchFamily="34" charset="0"/>
              </a:rPr>
              <a:t>см, 8,2 </a:t>
            </a:r>
            <a:r>
              <a:rPr lang="ru-RU" sz="1000" dirty="0">
                <a:latin typeface="Calibri" pitchFamily="34" charset="0"/>
              </a:rPr>
              <a:t>см, 12,5 см. </a:t>
            </a:r>
            <a:r>
              <a:rPr lang="ru-RU" sz="1000" i="1" dirty="0">
                <a:latin typeface="Calibri" pitchFamily="34" charset="0"/>
              </a:rPr>
              <a:t>За  несоблюдение  рекомендуемых  размеров  доплата 50 процентов.</a:t>
            </a:r>
          </a:p>
        </p:txBody>
      </p:sp>
      <p:sp>
        <p:nvSpPr>
          <p:cNvPr id="16" name="TextBox 3"/>
          <p:cNvSpPr txBox="1"/>
          <p:nvPr/>
        </p:nvSpPr>
        <p:spPr>
          <a:xfrm>
            <a:off x="2132856" y="8897779"/>
            <a:ext cx="27190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sz="1000" dirty="0" smtClean="0"/>
              <a:t>Оговорка не является публичной офертой</a:t>
            </a:r>
            <a:endParaRPr lang="ru-RU" sz="1000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23" y="157196"/>
            <a:ext cx="3154835" cy="8412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180641"/>
              </p:ext>
            </p:extLst>
          </p:nvPr>
        </p:nvGraphicFramePr>
        <p:xfrm>
          <a:off x="260030" y="5235779"/>
          <a:ext cx="3888730" cy="1542415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762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5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6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  выбор  места  в  </a:t>
                      </a:r>
                      <a:r>
                        <a:rPr lang="ru-RU" sz="1000" dirty="0" smtClean="0">
                          <a:effectLst/>
                        </a:rPr>
                        <a:t>номере (кроме первой</a:t>
                      </a:r>
                      <a:r>
                        <a:rPr lang="ru-RU" sz="1000" baseline="0" dirty="0" smtClean="0">
                          <a:effectLst/>
                        </a:rPr>
                        <a:t> полосы</a:t>
                      </a:r>
                      <a:r>
                        <a:rPr lang="ru-RU" sz="1000" dirty="0" smtClean="0">
                          <a:effectLst/>
                        </a:rPr>
                        <a:t>)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3</a:t>
                      </a:r>
                      <a:r>
                        <a:rPr lang="ru-RU" sz="1000" b="1" dirty="0" smtClean="0">
                          <a:effectLst/>
                        </a:rPr>
                        <a:t>0 </a:t>
                      </a:r>
                      <a:r>
                        <a:rPr lang="ru-RU" sz="1000" b="1" dirty="0">
                          <a:effectLst/>
                        </a:rPr>
                        <a:t>% 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 полоса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</a:t>
                      </a:r>
                      <a:r>
                        <a:rPr lang="ru-RU" sz="1000" b="1" dirty="0" smtClean="0">
                          <a:effectLst/>
                        </a:rPr>
                        <a:t>00</a:t>
                      </a:r>
                      <a:r>
                        <a:rPr lang="ru-RU" sz="1000" b="1" dirty="0">
                          <a:effectLst/>
                        </a:rPr>
                        <a:t>%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 срочность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100%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 перевод, услуги  журналиста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до  30</a:t>
                      </a:r>
                      <a:r>
                        <a:rPr lang="ru-RU" sz="1000" b="1" dirty="0" smtClean="0">
                          <a:effectLst/>
                        </a:rPr>
                        <a:t>% от стоимости размещения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 услуги фотографа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320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20</a:t>
                      </a:r>
                      <a:r>
                        <a:rPr lang="ru-RU" sz="1000" b="1" dirty="0" smtClean="0">
                          <a:effectLst/>
                        </a:rPr>
                        <a:t>% от</a:t>
                      </a:r>
                      <a:r>
                        <a:rPr lang="ru-RU" sz="1000" b="1" baseline="0" dirty="0" smtClean="0">
                          <a:effectLst/>
                        </a:rPr>
                        <a:t> стоимости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6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 оформление </a:t>
                      </a:r>
                      <a:r>
                        <a:rPr lang="ru-RU" sz="1000" dirty="0" smtClean="0">
                          <a:effectLst/>
                        </a:rPr>
                        <a:t>модуля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3335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300 рублей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89832"/>
              </p:ext>
            </p:extLst>
          </p:nvPr>
        </p:nvGraphicFramePr>
        <p:xfrm>
          <a:off x="210518" y="1439179"/>
          <a:ext cx="6436964" cy="332065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{0505E3EF-67EA-436B-97B2-0124C06EBD24}</a:tableStyleId>
              </a:tblPr>
              <a:tblGrid>
                <a:gridCol w="4565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2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26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Наименование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effectLst/>
                        </a:rPr>
                        <a:t>Физ.лицо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effectLst/>
                        </a:rPr>
                        <a:t>Юр.лицо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Поздравления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Стихотворение(4 строчки)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Фото в поздравлении (до 30 </a:t>
                      </a:r>
                      <a:r>
                        <a:rPr lang="ru-RU" sz="1000" dirty="0" err="1" smtClean="0">
                          <a:effectLst/>
                          <a:latin typeface="Times New Roman"/>
                          <a:ea typeface="Times New Roman"/>
                        </a:rPr>
                        <a:t>кв.см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10 руб./слово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250 рублей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500 рублей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20 руб./слово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300 рублей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500 рублей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Объявления  от  частных </a:t>
                      </a:r>
                      <a:r>
                        <a:rPr lang="ru-RU" sz="1000" dirty="0" smtClean="0">
                          <a:effectLst/>
                        </a:rPr>
                        <a:t>лиц -1 газетная строка (до 40 символов)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</a:rPr>
                        <a:t>Объявления  от  частных лиц - 2 газетные строки (до 80 символов)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300 рублей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400 рублей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Реклама (минимум 10 </a:t>
                      </a:r>
                      <a:r>
                        <a:rPr lang="ru-RU" sz="1000" dirty="0" err="1" smtClean="0">
                          <a:effectLst/>
                        </a:rPr>
                        <a:t>кв.см</a:t>
                      </a:r>
                      <a:r>
                        <a:rPr lang="ru-RU" sz="1000" dirty="0" smtClean="0">
                          <a:effectLst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470 рублей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Благодарность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20 рублей слово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30 рублей слово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Соболезнование</a:t>
                      </a:r>
                      <a:endParaRPr lang="ru-RU" sz="10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20 рублей слово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30 рублей слово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9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Юбилейная статья до 300 </a:t>
                      </a:r>
                      <a:r>
                        <a:rPr lang="ru-RU" sz="1000" dirty="0" err="1" smtClean="0">
                          <a:effectLst/>
                        </a:rPr>
                        <a:t>кв.см</a:t>
                      </a:r>
                      <a:r>
                        <a:rPr lang="ru-RU" sz="1000" dirty="0" smtClean="0">
                          <a:effectLst/>
                        </a:rPr>
                        <a:t> + фото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000" b="0" smtClean="0">
                          <a:effectLst/>
                          <a:latin typeface="Times New Roman"/>
                          <a:ea typeface="Times New Roman"/>
                        </a:rPr>
                        <a:t>500 </a:t>
                      </a: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рублей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3000 рублей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Некролог + фото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47 рублей </a:t>
                      </a:r>
                      <a:r>
                        <a:rPr lang="ru-RU" sz="1000" b="0" dirty="0" err="1" smtClean="0">
                          <a:effectLst/>
                          <a:latin typeface="Times New Roman"/>
                          <a:ea typeface="Times New Roman"/>
                        </a:rPr>
                        <a:t>кв.см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7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Объявление утеря документов (не более 12 </a:t>
                      </a:r>
                      <a:r>
                        <a:rPr lang="ru-RU" sz="1000" dirty="0" err="1" smtClean="0">
                          <a:effectLst/>
                        </a:rPr>
                        <a:t>кв.см</a:t>
                      </a:r>
                      <a:r>
                        <a:rPr lang="ru-RU" sz="1000" dirty="0" smtClean="0">
                          <a:effectLst/>
                        </a:rPr>
                        <a:t>)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550 рублей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600 рублей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7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</a:rPr>
                        <a:t>Цветы  </a:t>
                      </a:r>
                      <a:r>
                        <a:rPr lang="ru-RU" sz="1000" dirty="0">
                          <a:effectLst/>
                        </a:rPr>
                        <a:t>на поздравлениях </a:t>
                      </a:r>
                      <a:r>
                        <a:rPr lang="ru-RU" sz="1000" dirty="0" smtClean="0">
                          <a:effectLst/>
                        </a:rPr>
                        <a:t>(1 </a:t>
                      </a:r>
                      <a:r>
                        <a:rPr lang="ru-RU" sz="1000" dirty="0" err="1">
                          <a:effectLst/>
                        </a:rPr>
                        <a:t>кв.см</a:t>
                      </a:r>
                      <a:r>
                        <a:rPr lang="ru-RU" sz="1000" dirty="0">
                          <a:effectLst/>
                        </a:rPr>
                        <a:t>.)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20 </a:t>
                      </a:r>
                      <a:r>
                        <a:rPr lang="ru-RU" sz="1000" b="0" dirty="0">
                          <a:effectLst/>
                        </a:rPr>
                        <a:t>руб.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5440" name="Rectangle 2"/>
          <p:cNvSpPr>
            <a:spLocks noChangeArrowheads="1"/>
          </p:cNvSpPr>
          <p:nvPr/>
        </p:nvSpPr>
        <p:spPr bwMode="auto">
          <a:xfrm>
            <a:off x="390525" y="3246438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15441" name="Прямоугольник 14"/>
          <p:cNvSpPr>
            <a:spLocks noChangeArrowheads="1"/>
          </p:cNvSpPr>
          <p:nvPr/>
        </p:nvSpPr>
        <p:spPr bwMode="auto">
          <a:xfrm>
            <a:off x="188913" y="899592"/>
            <a:ext cx="6480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rgbClr val="008000"/>
                </a:solidFill>
                <a:latin typeface="Calibri" pitchFamily="34" charset="0"/>
              </a:rPr>
              <a:t>Стоимость  рекламы,  объявлений  в зависимости  от </a:t>
            </a:r>
          </a:p>
          <a:p>
            <a:r>
              <a:rPr lang="ru-RU" sz="1400" b="1" dirty="0">
                <a:solidFill>
                  <a:srgbClr val="008000"/>
                </a:solidFill>
                <a:latin typeface="Calibri" pitchFamily="34" charset="0"/>
              </a:rPr>
              <a:t>количества слов (строчное  размещение) (цена  указана  с НДС)</a:t>
            </a:r>
            <a:endParaRPr lang="ru-RU" sz="1400" dirty="0">
              <a:solidFill>
                <a:srgbClr val="008000"/>
              </a:solidFill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531" y="4794349"/>
            <a:ext cx="2435737" cy="307777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  <a:softEdge rad="12700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8000"/>
                </a:solidFill>
                <a:latin typeface="+mn-lt"/>
              </a:rPr>
              <a:t>Дополнительные </a:t>
            </a:r>
            <a:r>
              <a:rPr lang="ru-RU" sz="1400" b="1" dirty="0">
                <a:solidFill>
                  <a:srgbClr val="008000"/>
                </a:solidFill>
                <a:latin typeface="+mn-lt"/>
              </a:rPr>
              <a:t>услуги:</a:t>
            </a:r>
          </a:p>
        </p:txBody>
      </p:sp>
      <p:grpSp>
        <p:nvGrpSpPr>
          <p:cNvPr id="15446" name="Группа 23"/>
          <p:cNvGrpSpPr>
            <a:grpSpLocks/>
          </p:cNvGrpSpPr>
          <p:nvPr/>
        </p:nvGrpSpPr>
        <p:grpSpPr bwMode="auto">
          <a:xfrm>
            <a:off x="4240343" y="5135357"/>
            <a:ext cx="2617657" cy="1851956"/>
            <a:chOff x="1085737" y="2965973"/>
            <a:chExt cx="5164911" cy="2181207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1712750" y="2965973"/>
              <a:ext cx="4404459" cy="218120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478" name="Прямоугольник 22"/>
            <p:cNvSpPr>
              <a:spLocks noChangeArrowheads="1"/>
            </p:cNvSpPr>
            <p:nvPr/>
          </p:nvSpPr>
          <p:spPr bwMode="auto">
            <a:xfrm>
              <a:off x="1846189" y="2965973"/>
              <a:ext cx="4404459" cy="1921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ru-RU" sz="1000" dirty="0">
                  <a:solidFill>
                    <a:srgbClr val="000000"/>
                  </a:solidFill>
                  <a:latin typeface="Calibri" pitchFamily="34" charset="0"/>
                </a:rPr>
                <a:t>Готовый  рекламный  и информационный  материалы  в текущий  номер  должны  быть  предоставлен  заказчиком  </a:t>
              </a:r>
              <a:r>
                <a:rPr lang="ru-RU" sz="1000" b="1" dirty="0">
                  <a:solidFill>
                    <a:srgbClr val="000000"/>
                  </a:solidFill>
                  <a:latin typeface="Calibri" pitchFamily="34" charset="0"/>
                </a:rPr>
                <a:t>не позднее,  чем  за </a:t>
              </a:r>
              <a:r>
                <a:rPr lang="ru-RU" sz="1000" b="1" dirty="0" smtClean="0">
                  <a:solidFill>
                    <a:srgbClr val="000000"/>
                  </a:solidFill>
                  <a:latin typeface="Calibri" pitchFamily="34" charset="0"/>
                </a:rPr>
                <a:t>2 (два) </a:t>
              </a:r>
              <a:r>
                <a:rPr lang="ru-RU" sz="1000" b="1" dirty="0">
                  <a:solidFill>
                    <a:srgbClr val="000000"/>
                  </a:solidFill>
                  <a:latin typeface="Calibri" pitchFamily="34" charset="0"/>
                </a:rPr>
                <a:t>рабочих  дня  </a:t>
              </a:r>
              <a:r>
                <a:rPr lang="ru-RU" sz="1000" dirty="0">
                  <a:solidFill>
                    <a:srgbClr val="000000"/>
                  </a:solidFill>
                  <a:latin typeface="Calibri" pitchFamily="34" charset="0"/>
                </a:rPr>
                <a:t>до  выхода  газеты. В противном  случае  материал  будет считаться  </a:t>
              </a:r>
              <a:r>
                <a:rPr lang="ru-RU" sz="1000" b="1" dirty="0">
                  <a:solidFill>
                    <a:srgbClr val="000000"/>
                  </a:solidFill>
                  <a:latin typeface="Calibri" pitchFamily="34" charset="0"/>
                </a:rPr>
                <a:t>срочным. </a:t>
              </a:r>
            </a:p>
            <a:p>
              <a:pPr algn="just"/>
              <a:r>
                <a:rPr lang="ru-RU" sz="1000" b="1" dirty="0">
                  <a:solidFill>
                    <a:srgbClr val="000000"/>
                  </a:solidFill>
                  <a:latin typeface="Calibri" pitchFamily="34" charset="0"/>
                </a:rPr>
                <a:t>Минимальный  размер шрифта  в рекламе </a:t>
              </a:r>
              <a:r>
                <a:rPr lang="ru-RU" sz="1000" b="1" dirty="0" smtClean="0">
                  <a:solidFill>
                    <a:srgbClr val="000000"/>
                  </a:solidFill>
                  <a:latin typeface="Calibri" pitchFamily="34" charset="0"/>
                </a:rPr>
                <a:t> 8 кегль</a:t>
              </a:r>
              <a:r>
                <a:rPr lang="ru-RU" sz="1000" dirty="0" smtClean="0">
                  <a:solidFill>
                    <a:srgbClr val="000000"/>
                  </a:solidFill>
                  <a:latin typeface="Calibri" pitchFamily="34" charset="0"/>
                </a:rPr>
                <a:t>  </a:t>
              </a:r>
              <a:r>
                <a:rPr lang="ru-RU" sz="1000" dirty="0">
                  <a:solidFill>
                    <a:srgbClr val="000000"/>
                  </a:solidFill>
                  <a:latin typeface="Calibri" pitchFamily="34" charset="0"/>
                </a:rPr>
                <a:t>(образец: </a:t>
              </a:r>
              <a:r>
                <a:rPr lang="ru-RU" sz="800" dirty="0" smtClean="0">
                  <a:solidFill>
                    <a:srgbClr val="000000"/>
                  </a:solidFill>
                  <a:latin typeface="Calibri" pitchFamily="34" charset="0"/>
                </a:rPr>
                <a:t>солнце</a:t>
              </a:r>
              <a:r>
                <a:rPr lang="ru-RU" sz="1000" dirty="0" smtClean="0">
                  <a:solidFill>
                    <a:srgbClr val="000000"/>
                  </a:solidFill>
                  <a:latin typeface="Calibri" pitchFamily="34" charset="0"/>
                </a:rPr>
                <a:t>)</a:t>
              </a:r>
              <a:endParaRPr lang="ru-RU" sz="1000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pic>
          <p:nvPicPr>
            <p:cNvPr id="15479" name="Рисунок 20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85737" y="3105947"/>
              <a:ext cx="760452" cy="1671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545247"/>
              </p:ext>
            </p:extLst>
          </p:nvPr>
        </p:nvGraphicFramePr>
        <p:xfrm>
          <a:off x="264083" y="7006205"/>
          <a:ext cx="3884677" cy="792088"/>
        </p:xfrm>
        <a:graphic>
          <a:graphicData uri="http://schemas.openxmlformats.org/drawingml/2006/table">
            <a:tbl>
              <a:tblPr/>
              <a:tblGrid>
                <a:gridCol w="2662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1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840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СКИДКИ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4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От 5 до 9 размещений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5 %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4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От 10 до 15 размещений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10 %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8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Более 15 размещений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15 %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086" y="-5961"/>
            <a:ext cx="3158002" cy="841321"/>
          </a:xfrm>
          <a:prstGeom prst="rect">
            <a:avLst/>
          </a:prstGeom>
        </p:spPr>
      </p:pic>
      <p:sp>
        <p:nvSpPr>
          <p:cNvPr id="27" name="TextBox 3"/>
          <p:cNvSpPr txBox="1"/>
          <p:nvPr/>
        </p:nvSpPr>
        <p:spPr>
          <a:xfrm>
            <a:off x="577955" y="8532440"/>
            <a:ext cx="6165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sz="2400" b="1" i="1" dirty="0" smtClean="0"/>
              <a:t>Будем рады сотрудничеству с Вами!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3291</TotalTime>
  <Words>529</Words>
  <Application>Microsoft Office PowerPoint</Application>
  <PresentationFormat>Экран (4:3)</PresentationFormat>
  <Paragraphs>131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Wingdings</vt:lpstr>
      <vt:lpstr>Wingdings 3</vt:lpstr>
      <vt:lpstr>Аспект</vt:lpstr>
      <vt:lpstr>ПРАЙС-ЛИСТ      на публикацию рекламы,  информационных материалов, социальной рекламы  в  газете «Шешминская новь»  Утвержден: приказом  руководителя филиала АО «ТАТМЕДИА» «Редакция газеты «Шешминская новь»  №35    от  10.11.2021 года.   Действует с 1.01.2022 по 30.06.2022 г..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Алсу</dc:creator>
  <cp:lastModifiedBy>Светлана С. Банцырева</cp:lastModifiedBy>
  <cp:revision>163</cp:revision>
  <cp:lastPrinted>2021-02-01T10:30:42Z</cp:lastPrinted>
  <dcterms:created xsi:type="dcterms:W3CDTF">2014-12-25T11:34:28Z</dcterms:created>
  <dcterms:modified xsi:type="dcterms:W3CDTF">2022-01-11T07:53:27Z</dcterms:modified>
</cp:coreProperties>
</file>