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4"/>
  </p:notesMasterIdLst>
  <p:sldIdLst>
    <p:sldId id="261" r:id="rId2"/>
    <p:sldId id="257" r:id="rId3"/>
  </p:sldIdLst>
  <p:sldSz cx="6858000" cy="9144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 autoAdjust="0"/>
  </p:normalViewPr>
  <p:slideViewPr>
    <p:cSldViewPr>
      <p:cViewPr>
        <p:scale>
          <a:sx n="148" d="100"/>
          <a:sy n="148" d="100"/>
        </p:scale>
        <p:origin x="1962" y="-347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27ED1E-CC94-4514-82C7-F29FE9E1FA71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5E4EA3-A38D-4548-A595-503EFFF9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935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E4EA3-A38D-4548-A595-503EFFF9314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03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EC6129-1DE8-459C-B0D1-56B49262C5BA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04DF3-3A9E-4DBF-B811-C2861F7DA2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91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7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34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005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109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48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3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38BB4-7B24-45BD-AAFF-76613E3DF8BF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CADA7-9954-443A-9A8E-2BFD79B41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8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6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9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38F7A8-E1F9-4854-8FEE-C8F655E69E3E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1A51F-1155-4C6C-A275-24C8F109E0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6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BE3BA-6F0E-49F7-A00A-A12ADA707D88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5951-2A2B-4911-9C6A-D9B389C90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28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21B62-2956-422D-8F8C-F8E363144D5F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900E2-994B-4474-BBD6-123D694BAC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7FF812-BB08-4616-B62D-88687571EB90}" type="datetimeFigureOut">
              <a:rPr lang="ru-RU" smtClean="0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245EE39-BCA8-4002-ADAB-754C3A406D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34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n-gazeta@tmail.com" TargetMode="External"/><Relationship Id="rId5" Type="http://schemas.openxmlformats.org/officeDocument/2006/relationships/hyperlink" Target="mailto:sheshminskaja-nov.buh@tatmedia.com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84" y="803294"/>
            <a:ext cx="6741368" cy="1296144"/>
          </a:xfrm>
          <a:noFill/>
          <a:effectLst>
            <a:glow rad="1270000">
              <a:schemeClr val="accent3">
                <a:satMod val="175000"/>
                <a:alpha val="0"/>
              </a:schemeClr>
            </a:glow>
            <a:softEdge rad="63500"/>
          </a:effectLst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/>
                </a:solidFill>
              </a:rPr>
              <a:t>ПРАЙС-ЛИСТ     </a:t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размещение рекламы</a:t>
            </a:r>
            <a:r>
              <a:rPr lang="ru-RU" sz="1600" b="1" dirty="0" smtClean="0">
                <a:solidFill>
                  <a:srgbClr val="008000"/>
                </a:solidFill>
              </a:rPr>
              <a:t>, </a:t>
            </a:r>
            <a:br>
              <a:rPr lang="ru-RU" sz="1600" b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информационных материалов, социальной рекламы </a:t>
            </a:r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в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электронной  газете «</a:t>
            </a:r>
            <a:r>
              <a:rPr lang="ru-RU" sz="1600" b="1" dirty="0" err="1" smtClean="0">
                <a:solidFill>
                  <a:schemeClr val="tx1"/>
                </a:solidFill>
              </a:rPr>
              <a:t>Шешминская</a:t>
            </a:r>
            <a:r>
              <a:rPr lang="ru-RU" sz="1600" b="1" dirty="0" smtClean="0">
                <a:solidFill>
                  <a:schemeClr val="tx1"/>
                </a:solidFill>
              </a:rPr>
              <a:t> новь» - </a:t>
            </a:r>
            <a:r>
              <a:rPr lang="en-US" sz="1600" b="1" dirty="0" smtClean="0">
                <a:solidFill>
                  <a:schemeClr val="tx1"/>
                </a:solidFill>
              </a:rPr>
              <a:t>novoshishminsk.ru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Утвержден: приказом  руководителя филиала АО «ТАТМЕДИА» «Редакция газеты «</a:t>
            </a:r>
            <a:r>
              <a:rPr lang="ru-RU" sz="1100" i="1" dirty="0" err="1" smtClean="0">
                <a:solidFill>
                  <a:schemeClr val="tx1"/>
                </a:solidFill>
              </a:rPr>
              <a:t>Шешминская</a:t>
            </a:r>
            <a:r>
              <a:rPr lang="ru-RU" sz="1100" i="1" dirty="0" smtClean="0">
                <a:solidFill>
                  <a:schemeClr val="tx1"/>
                </a:solidFill>
              </a:rPr>
              <a:t> новь» </a:t>
            </a:r>
            <a:br>
              <a:rPr lang="ru-RU" sz="1100" i="1" dirty="0" smtClean="0">
                <a:solidFill>
                  <a:schemeClr val="tx1"/>
                </a:solidFill>
              </a:rPr>
            </a:br>
            <a:r>
              <a:rPr lang="ru-RU" sz="1100" i="1" dirty="0" smtClean="0">
                <a:solidFill>
                  <a:schemeClr val="tx1"/>
                </a:solidFill>
              </a:rPr>
              <a:t>№</a:t>
            </a:r>
            <a:r>
              <a:rPr lang="ru-RU" sz="1100" i="1" dirty="0">
                <a:solidFill>
                  <a:schemeClr val="tx1"/>
                </a:solidFill>
              </a:rPr>
              <a:t> </a:t>
            </a:r>
            <a:r>
              <a:rPr lang="ru-RU" sz="1100" i="1" dirty="0" smtClean="0">
                <a:solidFill>
                  <a:schemeClr val="tx1"/>
                </a:solidFill>
              </a:rPr>
              <a:t>27</a:t>
            </a:r>
            <a:r>
              <a:rPr lang="ru-RU" sz="1100" i="1" dirty="0" smtClean="0">
                <a:solidFill>
                  <a:schemeClr val="tx1"/>
                </a:solidFill>
              </a:rPr>
              <a:t>    </a:t>
            </a:r>
            <a:r>
              <a:rPr lang="ru-RU" sz="1100" i="1" dirty="0" smtClean="0">
                <a:solidFill>
                  <a:schemeClr val="tx1"/>
                </a:solidFill>
              </a:rPr>
              <a:t>от  </a:t>
            </a:r>
            <a:r>
              <a:rPr lang="ru-RU" sz="1100" i="1" dirty="0" smtClean="0">
                <a:solidFill>
                  <a:schemeClr val="tx1"/>
                </a:solidFill>
              </a:rPr>
              <a:t>23.11.2022 </a:t>
            </a:r>
            <a:r>
              <a:rPr lang="ru-RU" sz="1100" i="1" dirty="0" smtClean="0">
                <a:solidFill>
                  <a:schemeClr val="tx1"/>
                </a:solidFill>
              </a:rPr>
              <a:t>года.   Действует с </a:t>
            </a:r>
            <a:r>
              <a:rPr lang="ru-RU" sz="1100" i="1" dirty="0" smtClean="0">
                <a:solidFill>
                  <a:schemeClr val="tx1"/>
                </a:solidFill>
              </a:rPr>
              <a:t>01.01.2023 </a:t>
            </a:r>
            <a:r>
              <a:rPr lang="ru-RU" sz="1100" i="1" dirty="0" smtClean="0">
                <a:solidFill>
                  <a:schemeClr val="tx1"/>
                </a:solidFill>
              </a:rPr>
              <a:t>по </a:t>
            </a:r>
            <a:r>
              <a:rPr lang="ru-RU" sz="1100" i="1" dirty="0" smtClean="0">
                <a:solidFill>
                  <a:schemeClr val="tx1"/>
                </a:solidFill>
              </a:rPr>
              <a:t>30.06.2023 </a:t>
            </a:r>
            <a:r>
              <a:rPr lang="ru-RU" sz="1100" i="1" dirty="0" smtClean="0">
                <a:solidFill>
                  <a:schemeClr val="tx1"/>
                </a:solidFill>
              </a:rPr>
              <a:t>г.</a:t>
            </a:r>
            <a:endParaRPr lang="ru-RU" sz="1100" b="1" i="1" dirty="0">
              <a:solidFill>
                <a:schemeClr val="tx1"/>
              </a:solidFill>
            </a:endParaRPr>
          </a:p>
        </p:txBody>
      </p:sp>
      <p:sp>
        <p:nvSpPr>
          <p:cNvPr id="14343" name="Прямоугольник 7"/>
          <p:cNvSpPr>
            <a:spLocks noChangeArrowheads="1"/>
          </p:cNvSpPr>
          <p:nvPr/>
        </p:nvSpPr>
        <p:spPr bwMode="auto">
          <a:xfrm>
            <a:off x="157163" y="2099438"/>
            <a:ext cx="45931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Сайт газеты «</a:t>
            </a:r>
            <a:r>
              <a:rPr lang="ru-RU" sz="800" b="1" dirty="0" err="1" smtClean="0">
                <a:solidFill>
                  <a:srgbClr val="008000"/>
                </a:solidFill>
                <a:latin typeface="+mn-lt"/>
              </a:rPr>
              <a:t>Шешминская</a:t>
            </a:r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 новь» является главным источником новостей </a:t>
            </a:r>
            <a:r>
              <a:rPr lang="ru-RU" sz="800" b="1" dirty="0">
                <a:solidFill>
                  <a:srgbClr val="008000"/>
                </a:solidFill>
                <a:latin typeface="+mn-lt"/>
              </a:rPr>
              <a:t>и </a:t>
            </a:r>
            <a:r>
              <a:rPr lang="ru-RU" sz="800" b="1" dirty="0" smtClean="0">
                <a:solidFill>
                  <a:srgbClr val="008000"/>
                </a:solidFill>
                <a:latin typeface="+mn-lt"/>
              </a:rPr>
              <a:t>событий происходящих в Новошешминском районе. </a:t>
            </a: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Посетителей </a:t>
            </a:r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за 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месяц: </a:t>
            </a:r>
            <a:r>
              <a:rPr lang="ru-RU" sz="800" dirty="0" smtClean="0">
                <a:latin typeface="Calibri" pitchFamily="34" charset="0"/>
              </a:rPr>
              <a:t>24000</a:t>
            </a:r>
            <a:endParaRPr lang="ru-RU" sz="800" dirty="0">
              <a:latin typeface="Calibri" pitchFamily="34" charset="0"/>
            </a:endParaRPr>
          </a:p>
          <a:p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П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осетителей за день: </a:t>
            </a:r>
            <a:r>
              <a:rPr lang="ru-RU" sz="800" dirty="0" smtClean="0">
                <a:latin typeface="Calibri" pitchFamily="34" charset="0"/>
              </a:rPr>
              <a:t>20</a:t>
            </a:r>
            <a:r>
              <a:rPr lang="en-US" sz="800" dirty="0" smtClean="0">
                <a:latin typeface="Calibri" pitchFamily="34" charset="0"/>
              </a:rPr>
              <a:t>00</a:t>
            </a:r>
            <a:endParaRPr lang="ru-RU" sz="800" dirty="0" smtClean="0">
              <a:latin typeface="Calibri" pitchFamily="34" charset="0"/>
            </a:endParaRP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Просмотров </a:t>
            </a:r>
            <a:r>
              <a:rPr lang="ru-RU" sz="800" b="1" dirty="0">
                <a:solidFill>
                  <a:srgbClr val="008000"/>
                </a:solidFill>
                <a:latin typeface="Calibri" pitchFamily="34" charset="0"/>
              </a:rPr>
              <a:t>за </a:t>
            </a:r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день: </a:t>
            </a:r>
            <a:r>
              <a:rPr lang="ru-RU" sz="800" dirty="0" smtClean="0">
                <a:latin typeface="Calibri" pitchFamily="34" charset="0"/>
              </a:rPr>
              <a:t>30</a:t>
            </a:r>
            <a:r>
              <a:rPr lang="ru-RU" sz="800" dirty="0" smtClean="0">
                <a:latin typeface="Calibri" pitchFamily="34" charset="0"/>
              </a:rPr>
              <a:t>00</a:t>
            </a:r>
            <a:endParaRPr lang="ru-RU" sz="800" dirty="0" smtClean="0">
              <a:latin typeface="Calibri" pitchFamily="34" charset="0"/>
            </a:endParaRPr>
          </a:p>
          <a:p>
            <a:r>
              <a:rPr lang="ru-RU" sz="800" b="1" dirty="0" smtClean="0">
                <a:solidFill>
                  <a:srgbClr val="008000"/>
                </a:solidFill>
                <a:latin typeface="Calibri" pitchFamily="34" charset="0"/>
              </a:rPr>
              <a:t>Представительства в социальных сетях: </a:t>
            </a:r>
            <a:r>
              <a:rPr lang="ru-RU" sz="800" dirty="0" err="1" smtClean="0">
                <a:latin typeface="Calibri" pitchFamily="34" charset="0"/>
              </a:rPr>
              <a:t>Вконтакте</a:t>
            </a:r>
            <a:r>
              <a:rPr lang="ru-RU" sz="800" dirty="0" smtClean="0">
                <a:latin typeface="Calibri" pitchFamily="34" charset="0"/>
              </a:rPr>
              <a:t>,</a:t>
            </a:r>
            <a:r>
              <a:rPr lang="en-US" sz="800" dirty="0" smtClean="0">
                <a:latin typeface="Calibri" pitchFamily="34" charset="0"/>
              </a:rPr>
              <a:t> </a:t>
            </a:r>
            <a:r>
              <a:rPr lang="ru-RU" sz="800" dirty="0" smtClean="0">
                <a:latin typeface="Calibri" pitchFamily="34" charset="0"/>
              </a:rPr>
              <a:t>Одноклассники</a:t>
            </a:r>
            <a:r>
              <a:rPr lang="en-US" sz="800" dirty="0" smtClean="0">
                <a:latin typeface="Calibri" pitchFamily="34" charset="0"/>
              </a:rPr>
              <a:t>, Telegram</a:t>
            </a:r>
            <a:endParaRPr lang="ru-RU" sz="800" dirty="0" smtClean="0">
              <a:latin typeface="Calibri" pitchFamily="34" charset="0"/>
            </a:endParaRPr>
          </a:p>
          <a:p>
            <a:r>
              <a:rPr lang="ru-RU" sz="800" dirty="0" smtClean="0">
                <a:latin typeface="Calibri" pitchFamily="34" charset="0"/>
              </a:rPr>
              <a:t>Совокупное число подписчиков: более </a:t>
            </a:r>
            <a:r>
              <a:rPr lang="ru-RU" sz="800" dirty="0" smtClean="0">
                <a:latin typeface="Calibri" pitchFamily="34" charset="0"/>
              </a:rPr>
              <a:t>10000</a:t>
            </a:r>
            <a:endParaRPr lang="ru-RU" sz="800" dirty="0" smtClean="0">
              <a:latin typeface="Calibri" pitchFamily="34" charset="0"/>
            </a:endParaRP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-603250" y="2700338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182349"/>
              </p:ext>
            </p:extLst>
          </p:nvPr>
        </p:nvGraphicFramePr>
        <p:xfrm>
          <a:off x="229978" y="3039287"/>
          <a:ext cx="6467625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302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Длительность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Цена</a:t>
                      </a:r>
                      <a:endParaRPr lang="ru-RU" sz="10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левой колонке размером 248Х200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неделя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 левой колонке в ленте Татар Информ 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#1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248X200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sz="90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в левой колонке в ленте Татар Информ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#2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248X200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ru-RU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посередине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240Х400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400 руб.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5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  <a:latin typeface="+mn-lt"/>
                          <a:ea typeface="Times New Roman"/>
                        </a:rPr>
                        <a:t>Баннер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 посередине</a:t>
                      </a:r>
                      <a:r>
                        <a:rPr lang="ru-RU" sz="8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размером</a:t>
                      </a:r>
                      <a:r>
                        <a:rPr lang="en-US" sz="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Times New Roman"/>
                        </a:rPr>
                        <a:t>240Х400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400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dirty="0" smtClean="0">
                          <a:latin typeface="+mn-lt"/>
                        </a:rPr>
                        <a:t>Баннер</a:t>
                      </a:r>
                      <a:r>
                        <a:rPr lang="ru-RU" sz="800" b="0" i="0" dirty="0" smtClean="0">
                          <a:latin typeface="+mn-lt"/>
                        </a:rPr>
                        <a:t> справа 500 х 700</a:t>
                      </a:r>
                      <a:endParaRPr lang="ru-RU" sz="800" b="1" i="0" dirty="0" smtClean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450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7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dirty="0" smtClean="0">
                          <a:latin typeface="+mn-lt"/>
                        </a:rPr>
                        <a:t>Баннер</a:t>
                      </a:r>
                      <a:r>
                        <a:rPr lang="ru-RU" sz="800" b="0" i="0" dirty="0" smtClean="0">
                          <a:latin typeface="+mn-lt"/>
                        </a:rPr>
                        <a:t> в тексте новостей </a:t>
                      </a:r>
                      <a:r>
                        <a:rPr lang="ru-RU" sz="800" b="1" i="0" dirty="0" smtClean="0">
                          <a:latin typeface="+mn-lt"/>
                        </a:rPr>
                        <a:t>912Х400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effectLst/>
                          <a:latin typeface="+mn-lt"/>
                          <a:ea typeface="Times New Roman"/>
                        </a:rPr>
                        <a:t>1 неделя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550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8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Поздравления на главной странице.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500 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1775994"/>
                  </a:ext>
                </a:extLst>
              </a:tr>
              <a:tr h="4238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9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Объявления (до 10 слов) на главной странице</a:t>
                      </a:r>
                      <a:endParaRPr lang="ru-RU" sz="800" b="1" i="1" dirty="0" smtClean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250 руб.+ 1 фото 50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dirty="0" smtClean="0">
                          <a:latin typeface="+mn-lt"/>
                        </a:rPr>
                        <a:t>10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i="0" baseline="0" dirty="0" smtClean="0">
                          <a:effectLst/>
                          <a:latin typeface="+mn-lt"/>
                          <a:ea typeface="Times New Roman"/>
                        </a:rPr>
                        <a:t>Объявление  (услуги, товары, работа) </a:t>
                      </a:r>
                      <a:r>
                        <a:rPr lang="ru-RU" sz="800" i="0" u="sng" baseline="0" dirty="0" smtClean="0">
                          <a:effectLst/>
                          <a:latin typeface="+mn-lt"/>
                          <a:ea typeface="Times New Roman"/>
                        </a:rPr>
                        <a:t>напечатанные в газете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lang="ru-RU" sz="700" b="1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r>
                        <a:rPr lang="en-US" sz="7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</a:rPr>
                        <a:t>11</a:t>
                      </a: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Статья (</a:t>
                      </a:r>
                      <a:r>
                        <a:rPr lang="ru-RU" sz="800" dirty="0" err="1" smtClean="0">
                          <a:effectLst/>
                          <a:latin typeface="+mn-lt"/>
                        </a:rPr>
                        <a:t>имиджевая</a:t>
                      </a:r>
                      <a:r>
                        <a:rPr lang="ru-RU" sz="800" dirty="0" smtClean="0">
                          <a:effectLst/>
                          <a:latin typeface="+mn-lt"/>
                        </a:rPr>
                        <a:t>, рекламная, пресс-релиз, интервью) до 1000 знаков+ 1 фото</a:t>
                      </a:r>
                      <a:endParaRPr lang="ru-RU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2000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Статья (</a:t>
                      </a:r>
                      <a:r>
                        <a:rPr lang="ru-RU" sz="800" dirty="0" err="1" smtClean="0">
                          <a:effectLst/>
                          <a:latin typeface="+mn-lt"/>
                        </a:rPr>
                        <a:t>имиджевая</a:t>
                      </a:r>
                      <a:r>
                        <a:rPr lang="ru-RU" sz="800" dirty="0" smtClean="0">
                          <a:effectLst/>
                          <a:latin typeface="+mn-lt"/>
                        </a:rPr>
                        <a:t>, рекламная, пресс-релиз, интервью) до 2000 знаков+ 2 фото</a:t>
                      </a:r>
                      <a:endParaRPr lang="ru-RU" sz="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3000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8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effectLst/>
                          <a:latin typeface="+mn-lt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effectLst/>
                          <a:latin typeface="+mn-lt"/>
                        </a:rPr>
                        <a:t>Информационное сообщение являющееся рекламой (Публикуется как новость).</a:t>
                      </a:r>
                      <a:endParaRPr lang="ru-RU" sz="8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размещение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(сохранение в архив)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1500 рублей+ 1 фото 50 рублей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29978" y="8532440"/>
            <a:ext cx="640307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i="1" dirty="0" smtClean="0"/>
              <a:t> </a:t>
            </a:r>
            <a:r>
              <a:rPr lang="ru-RU" sz="700" b="1" i="1" dirty="0" smtClean="0"/>
              <a:t>Услуги журналиста </a:t>
            </a:r>
            <a:r>
              <a:rPr lang="ru-RU" sz="700" b="1" dirty="0" smtClean="0"/>
              <a:t>– 500 руб. / </a:t>
            </a:r>
            <a:r>
              <a:rPr lang="ru-RU" sz="700" b="1" i="1" dirty="0" smtClean="0"/>
              <a:t>Изготовление баннера </a:t>
            </a:r>
            <a:r>
              <a:rPr lang="ru-RU" sz="700" b="1" dirty="0" smtClean="0"/>
              <a:t>– 300 руб./  Изготовление рекламного ролика (не более 2-х минут) – 2000 руб.</a:t>
            </a:r>
            <a:endParaRPr lang="ru-RU" sz="7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2480" y="3132624"/>
            <a:ext cx="597877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latin typeface="Calibri" pitchFamily="34" charset="0"/>
              </a:rPr>
              <a:t>цены с учетом НДС 20% </a:t>
            </a:r>
            <a:endParaRPr lang="ru-RU" sz="8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83621"/>
              </p:ext>
            </p:extLst>
          </p:nvPr>
        </p:nvGraphicFramePr>
        <p:xfrm>
          <a:off x="186217" y="6415137"/>
          <a:ext cx="6555150" cy="136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598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9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9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3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Реклама в соц. сетях (на выбор в ВК,</a:t>
                      </a:r>
                      <a:r>
                        <a:rPr lang="en-US" sz="700" dirty="0" smtClean="0">
                          <a:effectLst/>
                          <a:latin typeface="+mn-lt"/>
                          <a:ea typeface="Times New Roman"/>
                        </a:rPr>
                        <a:t>Telegram,</a:t>
                      </a:r>
                      <a:r>
                        <a:rPr lang="en-US" sz="700" baseline="0" dirty="0" smtClean="0">
                          <a:effectLst/>
                          <a:latin typeface="+mn-lt"/>
                          <a:ea typeface="Times New Roman"/>
                        </a:rPr>
                        <a:t> OK, Twitter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3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Кол-во постов</a:t>
                      </a:r>
                      <a:endParaRPr lang="ru-RU" sz="7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</a:rPr>
                        <a:t>1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</a:rPr>
                        <a:t>5</a:t>
                      </a:r>
                      <a:endParaRPr lang="ru-RU" sz="7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dirty="0" smtClean="0">
                          <a:effectLst/>
                          <a:latin typeface="+mn-lt"/>
                        </a:rPr>
                        <a:t>10</a:t>
                      </a:r>
                      <a:endParaRPr lang="ru-RU" sz="700" b="0" dirty="0"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5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Пост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 (фото), руб.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700" b="0" dirty="0" smtClean="0">
                          <a:latin typeface="+mn-lt"/>
                        </a:rPr>
                        <a:t>              200</a:t>
                      </a:r>
                      <a:r>
                        <a:rPr lang="ru-RU" sz="700" b="0" baseline="0" dirty="0" smtClean="0">
                          <a:latin typeface="+mn-lt"/>
                        </a:rPr>
                        <a:t> </a:t>
                      </a:r>
                      <a:r>
                        <a:rPr lang="ru-RU" sz="700" b="0" dirty="0" smtClean="0">
                          <a:latin typeface="+mn-lt"/>
                        </a:rPr>
                        <a:t>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450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800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1500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Пост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 (видео до 1 минуты), руб.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300</a:t>
                      </a:r>
                      <a:r>
                        <a:rPr lang="ru-RU" sz="700" b="0" baseline="0" dirty="0" smtClean="0">
                          <a:latin typeface="+mn-lt"/>
                        </a:rPr>
                        <a:t> </a:t>
                      </a:r>
                      <a:r>
                        <a:rPr lang="ru-RU" sz="700" b="0" dirty="0" smtClean="0">
                          <a:latin typeface="+mn-lt"/>
                        </a:rPr>
                        <a:t> 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550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850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2000 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82070444"/>
                  </a:ext>
                </a:extLst>
              </a:tr>
              <a:tr h="180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Публикация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 историй («</a:t>
                      </a:r>
                      <a:r>
                        <a:rPr lang="ru-RU" sz="700" baseline="0" dirty="0" err="1" smtClean="0">
                          <a:effectLst/>
                          <a:latin typeface="+mn-lt"/>
                          <a:ea typeface="Times New Roman"/>
                        </a:rPr>
                        <a:t>сторис</a:t>
                      </a:r>
                      <a:r>
                        <a:rPr lang="ru-RU" sz="700" baseline="0" dirty="0" smtClean="0">
                          <a:effectLst/>
                          <a:latin typeface="+mn-lt"/>
                          <a:ea typeface="Times New Roman"/>
                        </a:rPr>
                        <a:t>») на 24 часа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100 </a:t>
                      </a:r>
                      <a:r>
                        <a:rPr lang="ru-RU" sz="700" b="0" dirty="0" smtClean="0">
                          <a:latin typeface="+mn-lt"/>
                        </a:rPr>
                        <a:t>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250 </a:t>
                      </a: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400 </a:t>
                      </a: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750 </a:t>
                      </a:r>
                      <a:r>
                        <a:rPr lang="ru-RU" sz="700" b="0" dirty="0" smtClean="0">
                          <a:effectLst/>
                          <a:latin typeface="+mn-lt"/>
                          <a:ea typeface="Times New Roman"/>
                        </a:rPr>
                        <a:t>руб.</a:t>
                      </a: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9622668"/>
                  </a:ext>
                </a:extLst>
              </a:tr>
              <a:tr h="180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Закреп в с/сети «</a:t>
                      </a:r>
                      <a:r>
                        <a:rPr lang="ru-RU" sz="700" dirty="0" err="1" smtClean="0">
                          <a:effectLst/>
                          <a:latin typeface="+mn-lt"/>
                          <a:ea typeface="Times New Roman"/>
                        </a:rPr>
                        <a:t>Вконтакте</a:t>
                      </a:r>
                      <a:r>
                        <a:rPr lang="ru-RU" sz="700" dirty="0" smtClean="0">
                          <a:effectLst/>
                          <a:latin typeface="+mn-lt"/>
                          <a:ea typeface="Times New Roman"/>
                        </a:rPr>
                        <a:t>»</a:t>
                      </a:r>
                      <a:endParaRPr lang="ru-RU" sz="7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1 день- 200 </a:t>
                      </a:r>
                      <a:r>
                        <a:rPr lang="ru-RU" sz="700" b="0" dirty="0" smtClean="0">
                          <a:latin typeface="+mn-lt"/>
                        </a:rPr>
                        <a:t>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1 неделя- 1000 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+mn-lt"/>
                        </a:rPr>
                        <a:t>1 месяц- 4000 руб.</a:t>
                      </a:r>
                      <a:endParaRPr lang="ru-RU" sz="700" b="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1307394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9978" y="8028384"/>
            <a:ext cx="47275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dirty="0" smtClean="0">
                <a:latin typeface="+mn-lt"/>
              </a:rPr>
              <a:t>Дата и </a:t>
            </a:r>
            <a:r>
              <a:rPr lang="ru-RU" sz="700" dirty="0" smtClean="0">
                <a:ea typeface="Times New Roman"/>
              </a:rPr>
              <a:t>Публикация </a:t>
            </a:r>
            <a:r>
              <a:rPr lang="ru-RU" sz="700" dirty="0">
                <a:ea typeface="Times New Roman"/>
              </a:rPr>
              <a:t>историй («</a:t>
            </a:r>
            <a:r>
              <a:rPr lang="ru-RU" sz="700" dirty="0" err="1">
                <a:ea typeface="Times New Roman"/>
              </a:rPr>
              <a:t>сторис</a:t>
            </a:r>
            <a:r>
              <a:rPr lang="ru-RU" sz="700" dirty="0">
                <a:ea typeface="Times New Roman"/>
              </a:rPr>
              <a:t>») на 24 часа</a:t>
            </a:r>
          </a:p>
          <a:p>
            <a:r>
              <a:rPr lang="ru-RU" sz="700" dirty="0" smtClean="0">
                <a:latin typeface="+mn-lt"/>
              </a:rPr>
              <a:t> время выхода постов в соц. </a:t>
            </a:r>
            <a:r>
              <a:rPr lang="ru-RU" sz="700" dirty="0">
                <a:latin typeface="+mn-lt"/>
              </a:rPr>
              <a:t>с</a:t>
            </a:r>
            <a:r>
              <a:rPr lang="ru-RU" sz="700" dirty="0" smtClean="0">
                <a:latin typeface="+mn-lt"/>
              </a:rPr>
              <a:t>етях оговаривается в приложении к договору, но не более  3-5 постов в день.</a:t>
            </a:r>
          </a:p>
          <a:p>
            <a:r>
              <a:rPr lang="ru-RU" sz="700" dirty="0" smtClean="0">
                <a:latin typeface="+mn-lt"/>
              </a:rPr>
              <a:t>Цены указаны с учетом НДС 20 %</a:t>
            </a:r>
            <a:endParaRPr lang="ru-RU" sz="700" dirty="0">
              <a:latin typeface="+mn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96" y="151291"/>
            <a:ext cx="3853006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2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20" y="0"/>
            <a:ext cx="3154835" cy="8412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1" r="1163"/>
          <a:stretch/>
        </p:blipFill>
        <p:spPr>
          <a:xfrm>
            <a:off x="488707" y="1043608"/>
            <a:ext cx="3948406" cy="21746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7" r="-624"/>
          <a:stretch/>
        </p:blipFill>
        <p:spPr>
          <a:xfrm>
            <a:off x="368710" y="3333001"/>
            <a:ext cx="4121859" cy="2236087"/>
          </a:xfrm>
          <a:prstGeom prst="rect">
            <a:avLst/>
          </a:prstGeom>
        </p:spPr>
      </p:pic>
      <p:grpSp>
        <p:nvGrpSpPr>
          <p:cNvPr id="6" name="Группа 28"/>
          <p:cNvGrpSpPr>
            <a:grpSpLocks/>
          </p:cNvGrpSpPr>
          <p:nvPr/>
        </p:nvGrpSpPr>
        <p:grpSpPr bwMode="auto">
          <a:xfrm>
            <a:off x="260648" y="8177444"/>
            <a:ext cx="6446838" cy="966556"/>
            <a:chOff x="191721" y="8440343"/>
            <a:chExt cx="6447581" cy="80169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91721" y="8440343"/>
              <a:ext cx="6447581" cy="68565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TextBox 25"/>
            <p:cNvSpPr txBox="1">
              <a:spLocks noChangeArrowheads="1"/>
            </p:cNvSpPr>
            <p:nvPr/>
          </p:nvSpPr>
          <p:spPr bwMode="auto">
            <a:xfrm>
              <a:off x="325793" y="8463432"/>
              <a:ext cx="5989736" cy="77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rgbClr val="00B0F0"/>
                  </a:solidFill>
                  <a:latin typeface="Calibri" pitchFamily="34" charset="0"/>
                </a:rPr>
                <a:t>Мы всегда рады вам помочь!</a:t>
              </a:r>
              <a:endParaRPr lang="ru-RU" sz="1100" b="1" dirty="0">
                <a:solidFill>
                  <a:srgbClr val="00B0F0"/>
                </a:solidFill>
                <a:latin typeface="Calibri" pitchFamily="34" charset="0"/>
              </a:endParaRPr>
            </a:p>
            <a:p>
              <a:r>
                <a:rPr lang="ru-RU" sz="1100" b="1" u="sng" dirty="0">
                  <a:solidFill>
                    <a:srgbClr val="00B0F0"/>
                  </a:solidFill>
                  <a:latin typeface="Calibri" pitchFamily="34" charset="0"/>
                </a:rPr>
                <a:t>Адрес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423190, </a:t>
              </a:r>
              <a:r>
                <a:rPr lang="ru-RU" sz="1100" dirty="0">
                  <a:solidFill>
                    <a:srgbClr val="00B0F0"/>
                  </a:solidFill>
                  <a:latin typeface="Calibri" pitchFamily="34" charset="0"/>
                </a:rPr>
                <a:t>РТ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, с. Новошешминск, ул. Ленина, д.102</a:t>
              </a:r>
              <a:endParaRPr lang="ru-RU" sz="1100" dirty="0">
                <a:solidFill>
                  <a:srgbClr val="00B0F0"/>
                </a:solidFill>
                <a:latin typeface="Calibri" pitchFamily="34" charset="0"/>
              </a:endParaRPr>
            </a:p>
            <a:p>
              <a:r>
                <a:rPr lang="ru-RU" sz="1100" b="1" u="sng" dirty="0">
                  <a:solidFill>
                    <a:srgbClr val="00B0F0"/>
                  </a:solidFill>
                  <a:latin typeface="Calibri" pitchFamily="34" charset="0"/>
                </a:rPr>
                <a:t>Тел/факс: 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8(84348) 2-23-46</a:t>
              </a:r>
            </a:p>
            <a:p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Е-</a:t>
              </a:r>
              <a:r>
                <a:rPr lang="en-US" sz="1100" dirty="0" smtClean="0">
                  <a:solidFill>
                    <a:srgbClr val="00B0F0"/>
                  </a:solidFill>
                  <a:latin typeface="Calibri" pitchFamily="34" charset="0"/>
                </a:rPr>
                <a:t>mail:</a:t>
              </a:r>
              <a:r>
                <a:rPr lang="ru-RU" sz="1100" dirty="0" smtClean="0">
                  <a:solidFill>
                    <a:srgbClr val="00B0F0"/>
                  </a:solidFill>
                  <a:latin typeface="Calibri" pitchFamily="34" charset="0"/>
                </a:rPr>
                <a:t>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sheshminskaja-nov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buh@tatmedia.com</a:t>
              </a:r>
              <a:r>
                <a:rPr lang="ru-RU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6"/>
                </a:rPr>
                <a:t>sn-gazeta@mail.</a:t>
              </a:r>
              <a:r>
                <a:rPr lang="en-US" sz="1100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</a:t>
              </a:r>
              <a:endParaRPr lang="en-US" sz="11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ru-RU" sz="1100" u="sng" dirty="0">
                <a:solidFill>
                  <a:srgbClr val="008000"/>
                </a:solidFill>
                <a:latin typeface="Calibri" pitchFamily="34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760" y="5796136"/>
            <a:ext cx="3512577" cy="19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3523</TotalTime>
  <Words>544</Words>
  <Application>Microsoft Office PowerPoint</Application>
  <PresentationFormat>Экран (4:3)</PresentationFormat>
  <Paragraphs>107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ПРАЙС-ЛИСТ      на размещение рекламы,  информационных материалов, социальной рекламы  в электронной  газете «Шешминская новь» - novoshishminsk.ru  Утвержден: приказом  руководителя филиала АО «ТАТМЕДИА» «Редакция газеты «Шешминская новь»  № 27    от  23.11.2022 года.   Действует с 01.01.2023 по 30.06.2023 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Алсу</dc:creator>
  <cp:lastModifiedBy>Светлана С. Банцырева</cp:lastModifiedBy>
  <cp:revision>167</cp:revision>
  <cp:lastPrinted>2021-02-01T10:30:42Z</cp:lastPrinted>
  <dcterms:created xsi:type="dcterms:W3CDTF">2014-12-25T11:34:28Z</dcterms:created>
  <dcterms:modified xsi:type="dcterms:W3CDTF">2023-01-10T07:53:31Z</dcterms:modified>
</cp:coreProperties>
</file>